
<file path=[Content_Types].xml><?xml version="1.0" encoding="utf-8"?>
<Types xmlns="http://schemas.openxmlformats.org/package/2006/content-types">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69" r:id="rId2"/>
    <p:sldId id="257" r:id="rId3"/>
    <p:sldId id="271" r:id="rId4"/>
    <p:sldId id="259" r:id="rId5"/>
    <p:sldId id="260" r:id="rId6"/>
    <p:sldId id="273" r:id="rId7"/>
    <p:sldId id="272" r:id="rId8"/>
    <p:sldId id="263" r:id="rId9"/>
    <p:sldId id="264" r:id="rId10"/>
    <p:sldId id="261" r:id="rId11"/>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8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wholeTbl>
    <a:band2H>
      <a:tcTxStyle/>
      <a:tcStyle>
        <a:tcBdr/>
        <a:fill>
          <a:solidFill>
            <a:srgbClr val="FFFFFF"/>
          </a:solidFill>
        </a:fill>
      </a:tcStyle>
    </a:band2H>
    <a:firstCo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Col>
    <a:lastRow>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00" d="100"/>
          <a:sy n="100" d="100"/>
        </p:scale>
        <p:origin x="954" y="2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5" name="Shape 135"/>
          <p:cNvSpPr>
            <a:spLocks noGrp="1" noRot="1" noChangeAspect="1"/>
          </p:cNvSpPr>
          <p:nvPr>
            <p:ph type="sldImg"/>
          </p:nvPr>
        </p:nvSpPr>
        <p:spPr>
          <a:xfrm>
            <a:off x="1143000" y="685800"/>
            <a:ext cx="4572000" cy="3429000"/>
          </a:xfrm>
          <a:prstGeom prst="rect">
            <a:avLst/>
          </a:prstGeom>
        </p:spPr>
        <p:txBody>
          <a:bodyPr/>
          <a:lstStyle/>
          <a:p>
            <a:endParaRPr/>
          </a:p>
        </p:txBody>
      </p:sp>
      <p:sp>
        <p:nvSpPr>
          <p:cNvPr id="136" name="Shape 136"/>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8"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13"/>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73"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13"/>
          </p:nvPr>
        </p:nvSpPr>
        <p:spPr>
          <a:xfrm>
            <a:off x="839787" y="2057400"/>
            <a:ext cx="3932238" cy="3811588"/>
          </a:xfrm>
          <a:prstGeom prst="rect">
            <a:avLst/>
          </a:prstGeom>
        </p:spPr>
        <p:txBody>
          <a:bodyPr/>
          <a:lstStyle/>
          <a:p>
            <a:pPr marL="0" indent="0">
              <a:buSzTx/>
              <a:buFontTx/>
              <a:buNone/>
              <a:defRPr sz="16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3" name="Picture Placeholder 2"/>
          <p:cNvSpPr>
            <a:spLocks noGrp="1"/>
          </p:cNvSpPr>
          <p:nvPr>
            <p:ph type="pic" sz="half" idx="13"/>
          </p:nvPr>
        </p:nvSpPr>
        <p:spPr>
          <a:xfrm>
            <a:off x="5183187" y="987425"/>
            <a:ext cx="6172201" cy="4873625"/>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92" name="Title Text"/>
          <p:cNvSpPr txBox="1">
            <a:spLocks noGrp="1"/>
          </p:cNvSpPr>
          <p:nvPr>
            <p:ph type="title"/>
          </p:nvPr>
        </p:nvSpPr>
        <p:spPr>
          <a:prstGeom prst="rect">
            <a:avLst/>
          </a:prstGeom>
        </p:spPr>
        <p:txBody>
          <a:bodyPr/>
          <a:lstStyle/>
          <a:p>
            <a:r>
              <a:t>Title Text</a:t>
            </a:r>
          </a:p>
        </p:txBody>
      </p:sp>
      <p:sp>
        <p:nvSpPr>
          <p:cNvPr id="9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01" name="Title Text"/>
          <p:cNvSpPr txBox="1">
            <a:spLocks noGrp="1"/>
          </p:cNvSpPr>
          <p:nvPr>
            <p:ph type="title"/>
          </p:nvPr>
        </p:nvSpPr>
        <p:spPr>
          <a:xfrm>
            <a:off x="8724900" y="365125"/>
            <a:ext cx="2628900" cy="5811838"/>
          </a:xfrm>
          <a:prstGeom prst="rect">
            <a:avLst/>
          </a:prstGeom>
        </p:spPr>
        <p:txBody>
          <a:bodyPr/>
          <a:lstStyle/>
          <a:p>
            <a:r>
              <a:t>Title Text</a:t>
            </a:r>
          </a:p>
        </p:txBody>
      </p:sp>
      <p:sp>
        <p:nvSpPr>
          <p:cNvPr id="102" name="Body Level One…"/>
          <p:cNvSpPr txBox="1">
            <a:spLocks noGrp="1"/>
          </p:cNvSpPr>
          <p:nvPr>
            <p:ph type="body" idx="1"/>
          </p:nvPr>
        </p:nvSpPr>
        <p:spPr>
          <a:xfrm>
            <a:off x="838200" y="365125"/>
            <a:ext cx="7734300" cy="58118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10" name="Title Text"/>
          <p:cNvSpPr txBox="1">
            <a:spLocks noGrp="1"/>
          </p:cNvSpPr>
          <p:nvPr>
            <p:ph type="title"/>
          </p:nvPr>
        </p:nvSpPr>
        <p:spPr>
          <a:xfrm>
            <a:off x="2193726" y="178593"/>
            <a:ext cx="7804548" cy="1518048"/>
          </a:xfrm>
          <a:prstGeom prst="rect">
            <a:avLst/>
          </a:prstGeom>
        </p:spPr>
        <p:txBody>
          <a:bodyPr lIns="35718" tIns="35718" rIns="35718" bIns="35718"/>
          <a:lstStyle>
            <a:lvl1pPr algn="ctr" defTabSz="410765">
              <a:lnSpc>
                <a:spcPct val="100000"/>
              </a:lnSpc>
              <a:defRPr sz="5600">
                <a:latin typeface="Helvetica Neue Medium"/>
                <a:ea typeface="Helvetica Neue Medium"/>
                <a:cs typeface="Helvetica Neue Medium"/>
                <a:sym typeface="Helvetica Neue Medium"/>
              </a:defRPr>
            </a:lvl1pPr>
          </a:lstStyle>
          <a:p>
            <a:r>
              <a:t>Title Text</a:t>
            </a:r>
          </a:p>
        </p:txBody>
      </p:sp>
      <p:sp>
        <p:nvSpPr>
          <p:cNvPr id="111" name="Body Level One…"/>
          <p:cNvSpPr txBox="1">
            <a:spLocks noGrp="1"/>
          </p:cNvSpPr>
          <p:nvPr>
            <p:ph type="body" idx="1"/>
          </p:nvPr>
        </p:nvSpPr>
        <p:spPr>
          <a:xfrm>
            <a:off x="2193726" y="1821656"/>
            <a:ext cx="7804548" cy="4420196"/>
          </a:xfrm>
          <a:prstGeom prst="rect">
            <a:avLst/>
          </a:prstGeom>
        </p:spPr>
        <p:txBody>
          <a:bodyPr lIns="35718" tIns="35718" rIns="35718" bIns="35718" anchor="ctr"/>
          <a:lstStyle>
            <a:lvl1pPr marL="305593" indent="-305593" defTabSz="410765">
              <a:lnSpc>
                <a:spcPct val="100000"/>
              </a:lnSpc>
              <a:spcBef>
                <a:spcPts val="2900"/>
              </a:spcBef>
              <a:buSzPct val="145000"/>
              <a:buFontTx/>
              <a:defRPr sz="2200">
                <a:latin typeface="Helvetica Neue"/>
                <a:ea typeface="Helvetica Neue"/>
                <a:cs typeface="Helvetica Neue"/>
                <a:sym typeface="Helvetica Neue"/>
              </a:defRPr>
            </a:lvl1pPr>
            <a:lvl2pPr marL="750093" indent="-305593" defTabSz="410765">
              <a:lnSpc>
                <a:spcPct val="100000"/>
              </a:lnSpc>
              <a:spcBef>
                <a:spcPts val="2900"/>
              </a:spcBef>
              <a:buSzPct val="145000"/>
              <a:buFontTx/>
              <a:defRPr sz="2200">
                <a:latin typeface="Helvetica Neue"/>
                <a:ea typeface="Helvetica Neue"/>
                <a:cs typeface="Helvetica Neue"/>
                <a:sym typeface="Helvetica Neue"/>
              </a:defRPr>
            </a:lvl2pPr>
            <a:lvl3pPr marL="1194593" indent="-305593" defTabSz="410765">
              <a:lnSpc>
                <a:spcPct val="100000"/>
              </a:lnSpc>
              <a:spcBef>
                <a:spcPts val="2900"/>
              </a:spcBef>
              <a:buSzPct val="145000"/>
              <a:buFontTx/>
              <a:defRPr sz="2200">
                <a:latin typeface="Helvetica Neue"/>
                <a:ea typeface="Helvetica Neue"/>
                <a:cs typeface="Helvetica Neue"/>
                <a:sym typeface="Helvetica Neue"/>
              </a:defRPr>
            </a:lvl3pPr>
            <a:lvl4pPr marL="1639093" indent="-305593" defTabSz="410765">
              <a:lnSpc>
                <a:spcPct val="100000"/>
              </a:lnSpc>
              <a:spcBef>
                <a:spcPts val="2900"/>
              </a:spcBef>
              <a:buSzPct val="145000"/>
              <a:buFontTx/>
              <a:defRPr sz="2200">
                <a:latin typeface="Helvetica Neue"/>
                <a:ea typeface="Helvetica Neue"/>
                <a:cs typeface="Helvetica Neue"/>
                <a:sym typeface="Helvetica Neue"/>
              </a:defRPr>
            </a:lvl4pPr>
            <a:lvl5pPr marL="2083593" indent="-305593" defTabSz="410765">
              <a:lnSpc>
                <a:spcPct val="100000"/>
              </a:lnSpc>
              <a:spcBef>
                <a:spcPts val="2900"/>
              </a:spcBef>
              <a:buSzPct val="145000"/>
              <a:buFontTx/>
              <a:defRPr sz="2200">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112" name="Slide Number"/>
          <p:cNvSpPr txBox="1">
            <a:spLocks noGrp="1"/>
          </p:cNvSpPr>
          <p:nvPr>
            <p:ph type="sldNum" sz="quarter" idx="2"/>
          </p:nvPr>
        </p:nvSpPr>
        <p:spPr>
          <a:xfrm>
            <a:off x="5973876" y="6536531"/>
            <a:ext cx="239485" cy="232486"/>
          </a:xfrm>
          <a:prstGeom prst="rect">
            <a:avLst/>
          </a:prstGeom>
        </p:spPr>
        <p:txBody>
          <a:bodyPr lIns="35718" tIns="35718" rIns="35718" bIns="35718" anchor="t"/>
          <a:lstStyle>
            <a:lvl1pPr algn="ctr" defTabSz="410765">
              <a:defRPr sz="1100">
                <a:solidFill>
                  <a:srgbClr val="000000"/>
                </a:solidFill>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27" name="Title Text"/>
          <p:cNvSpPr txBox="1">
            <a:spLocks noGrp="1"/>
          </p:cNvSpPr>
          <p:nvPr>
            <p:ph type="title"/>
          </p:nvPr>
        </p:nvSpPr>
        <p:spPr>
          <a:xfrm>
            <a:off x="2416968" y="1151929"/>
            <a:ext cx="7358064" cy="2321720"/>
          </a:xfrm>
          <a:prstGeom prst="rect">
            <a:avLst/>
          </a:prstGeom>
        </p:spPr>
        <p:txBody>
          <a:bodyPr lIns="35718" tIns="35718" rIns="35718" bIns="35718" anchor="b"/>
          <a:lstStyle>
            <a:lvl1pPr algn="ctr" defTabSz="410765">
              <a:lnSpc>
                <a:spcPct val="100000"/>
              </a:lnSpc>
              <a:defRPr sz="5600">
                <a:latin typeface="Helvetica Neue Medium"/>
                <a:ea typeface="Helvetica Neue Medium"/>
                <a:cs typeface="Helvetica Neue Medium"/>
                <a:sym typeface="Helvetica Neue Medium"/>
              </a:defRPr>
            </a:lvl1pPr>
          </a:lstStyle>
          <a:p>
            <a:r>
              <a:t>Title Text</a:t>
            </a:r>
          </a:p>
        </p:txBody>
      </p:sp>
      <p:sp>
        <p:nvSpPr>
          <p:cNvPr id="128" name="Body Level One…"/>
          <p:cNvSpPr txBox="1">
            <a:spLocks noGrp="1"/>
          </p:cNvSpPr>
          <p:nvPr>
            <p:ph type="body" sz="quarter" idx="1"/>
          </p:nvPr>
        </p:nvSpPr>
        <p:spPr>
          <a:xfrm>
            <a:off x="2416968" y="3545085"/>
            <a:ext cx="7358064" cy="794744"/>
          </a:xfrm>
          <a:prstGeom prst="rect">
            <a:avLst/>
          </a:prstGeom>
        </p:spPr>
        <p:txBody>
          <a:bodyPr lIns="35718" tIns="35718" rIns="35718" bIns="35718"/>
          <a:lstStyle>
            <a:lvl1pPr marL="0" indent="0" algn="ctr" defTabSz="410765">
              <a:lnSpc>
                <a:spcPct val="100000"/>
              </a:lnSpc>
              <a:spcBef>
                <a:spcPts val="0"/>
              </a:spcBef>
              <a:buSzTx/>
              <a:buFontTx/>
              <a:buNone/>
              <a:defRPr sz="2600">
                <a:latin typeface="Helvetica Neue"/>
                <a:ea typeface="Helvetica Neue"/>
                <a:cs typeface="Helvetica Neue"/>
                <a:sym typeface="Helvetica Neue"/>
              </a:defRPr>
            </a:lvl1pPr>
            <a:lvl2pPr marL="0" indent="0" algn="ctr" defTabSz="410765">
              <a:lnSpc>
                <a:spcPct val="100000"/>
              </a:lnSpc>
              <a:spcBef>
                <a:spcPts val="0"/>
              </a:spcBef>
              <a:buSzTx/>
              <a:buFontTx/>
              <a:buNone/>
              <a:defRPr sz="2600">
                <a:latin typeface="Helvetica Neue"/>
                <a:ea typeface="Helvetica Neue"/>
                <a:cs typeface="Helvetica Neue"/>
                <a:sym typeface="Helvetica Neue"/>
              </a:defRPr>
            </a:lvl2pPr>
            <a:lvl3pPr marL="0" indent="0" algn="ctr" defTabSz="410765">
              <a:lnSpc>
                <a:spcPct val="100000"/>
              </a:lnSpc>
              <a:spcBef>
                <a:spcPts val="0"/>
              </a:spcBef>
              <a:buSzTx/>
              <a:buFontTx/>
              <a:buNone/>
              <a:defRPr sz="2600">
                <a:latin typeface="Helvetica Neue"/>
                <a:ea typeface="Helvetica Neue"/>
                <a:cs typeface="Helvetica Neue"/>
                <a:sym typeface="Helvetica Neue"/>
              </a:defRPr>
            </a:lvl3pPr>
            <a:lvl4pPr marL="0" indent="0" algn="ctr" defTabSz="410765">
              <a:lnSpc>
                <a:spcPct val="100000"/>
              </a:lnSpc>
              <a:spcBef>
                <a:spcPts val="0"/>
              </a:spcBef>
              <a:buSzTx/>
              <a:buFontTx/>
              <a:buNone/>
              <a:defRPr sz="2600">
                <a:latin typeface="Helvetica Neue"/>
                <a:ea typeface="Helvetica Neue"/>
                <a:cs typeface="Helvetica Neue"/>
                <a:sym typeface="Helvetica Neue"/>
              </a:defRPr>
            </a:lvl4pPr>
            <a:lvl5pPr marL="0" indent="0" algn="ctr" defTabSz="410765">
              <a:lnSpc>
                <a:spcPct val="100000"/>
              </a:lnSpc>
              <a:spcBef>
                <a:spcPts val="0"/>
              </a:spcBef>
              <a:buSzTx/>
              <a:buFontTx/>
              <a:buNone/>
              <a:defRPr sz="2600">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129" name="Slide Number"/>
          <p:cNvSpPr txBox="1">
            <a:spLocks noGrp="1"/>
          </p:cNvSpPr>
          <p:nvPr>
            <p:ph type="sldNum" sz="quarter" idx="2"/>
          </p:nvPr>
        </p:nvSpPr>
        <p:spPr>
          <a:xfrm>
            <a:off x="5973876" y="6536531"/>
            <a:ext cx="239485" cy="232486"/>
          </a:xfrm>
          <a:prstGeom prst="rect">
            <a:avLst/>
          </a:prstGeom>
        </p:spPr>
        <p:txBody>
          <a:bodyPr lIns="35718" tIns="35718" rIns="35718" bIns="35718" anchor="t"/>
          <a:lstStyle>
            <a:lvl1pPr algn="ctr" defTabSz="410765">
              <a:defRPr sz="1100">
                <a:solidFill>
                  <a:srgbClr val="000000"/>
                </a:solidFill>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89818" y="6404292"/>
            <a:ext cx="263983" cy="26924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bhi.nsw.gov.au/Healthcare_Observer" TargetMode="External"/><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completing closed communication feedback loop with patients”"/>
          <p:cNvSpPr txBox="1"/>
          <p:nvPr/>
        </p:nvSpPr>
        <p:spPr>
          <a:xfrm>
            <a:off x="2962366" y="5306357"/>
            <a:ext cx="6672677" cy="3310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6788" tIns="26788" rIns="26788" bIns="26788" anchor="ctr">
            <a:spAutoFit/>
          </a:bodyPr>
          <a:lstStyle/>
          <a:p>
            <a:pPr defTabSz="241100">
              <a:defRPr b="1">
                <a:solidFill>
                  <a:srgbClr val="800000"/>
                </a:solidFill>
                <a:uFill>
                  <a:solidFill>
                    <a:srgbClr val="56C1FE"/>
                  </a:solidFill>
                </a:uFill>
                <a:latin typeface="Nirmala UI Semilight"/>
                <a:ea typeface="Nirmala UI Semilight"/>
                <a:cs typeface="Nirmala UI Semilight"/>
                <a:sym typeface="Nirmala UI Semilight"/>
              </a:defRPr>
            </a:pPr>
            <a:r>
              <a:rPr dirty="0">
                <a:solidFill>
                  <a:schemeClr val="tx1"/>
                </a:solidFill>
              </a:rPr>
              <a:t>Completing the closed communication feedback loop with patients</a:t>
            </a:r>
            <a:endParaRPr lang="en-AU" dirty="0">
              <a:solidFill>
                <a:schemeClr val="tx1"/>
              </a:solidFill>
            </a:endParaRPr>
          </a:p>
        </p:txBody>
      </p:sp>
      <p:pic>
        <p:nvPicPr>
          <p:cNvPr id="139" name="Picture 1" descr="Picture 1"/>
          <p:cNvPicPr>
            <a:picLocks noChangeAspect="1"/>
          </p:cNvPicPr>
          <p:nvPr/>
        </p:nvPicPr>
        <p:blipFill>
          <a:blip r:embed="rId2">
            <a:extLst/>
          </a:blip>
          <a:stretch>
            <a:fillRect/>
          </a:stretch>
        </p:blipFill>
        <p:spPr>
          <a:xfrm>
            <a:off x="4463334" y="1386094"/>
            <a:ext cx="3265332" cy="2774423"/>
          </a:xfrm>
          <a:prstGeom prst="rect">
            <a:avLst/>
          </a:prstGeom>
          <a:ln w="12700">
            <a:miter lim="400000"/>
          </a:ln>
        </p:spPr>
      </p:pic>
      <p:sp>
        <p:nvSpPr>
          <p:cNvPr id="140" name="“completing closed communication feedback loop with patients”"/>
          <p:cNvSpPr txBox="1"/>
          <p:nvPr/>
        </p:nvSpPr>
        <p:spPr>
          <a:xfrm>
            <a:off x="1953086" y="4490013"/>
            <a:ext cx="8691239" cy="4868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6788" tIns="26788" rIns="26788" bIns="26788" anchor="ctr">
            <a:spAutoFit/>
          </a:bodyPr>
          <a:lstStyle>
            <a:lvl1pPr algn="ctr" defTabSz="321468">
              <a:defRPr sz="2800" b="1">
                <a:solidFill>
                  <a:srgbClr val="800000"/>
                </a:solidFill>
                <a:uFill>
                  <a:solidFill>
                    <a:srgbClr val="56C1FE"/>
                  </a:solidFill>
                </a:uFill>
                <a:latin typeface="Nirmala UI Semilight"/>
                <a:ea typeface="Nirmala UI Semilight"/>
                <a:cs typeface="Nirmala UI Semilight"/>
                <a:sym typeface="Nirmala UI Semilight"/>
              </a:defRPr>
            </a:lvl1pPr>
          </a:lstStyle>
          <a:p>
            <a:r>
              <a:rPr sz="2812" dirty="0">
                <a:solidFill>
                  <a:schemeClr val="tx1"/>
                </a:solidFill>
              </a:rPr>
              <a:t>Health Professional to Patient communication tool</a:t>
            </a:r>
          </a:p>
        </p:txBody>
      </p:sp>
      <p:sp>
        <p:nvSpPr>
          <p:cNvPr id="6" name="TextBox 5">
            <a:extLst>
              <a:ext uri="{FF2B5EF4-FFF2-40B4-BE49-F238E27FC236}">
                <a16:creationId xmlns:a16="http://schemas.microsoft.com/office/drawing/2014/main" id="{29A0BBF0-956A-4BD8-A052-427EB7BA86BA}"/>
              </a:ext>
            </a:extLst>
          </p:cNvPr>
          <p:cNvSpPr txBox="1"/>
          <p:nvPr/>
        </p:nvSpPr>
        <p:spPr>
          <a:xfrm>
            <a:off x="1825400" y="8450838"/>
            <a:ext cx="9655400"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AU" dirty="0">
                <a:solidFill>
                  <a:schemeClr val="accent2">
                    <a:lumMod val="75000"/>
                  </a:schemeClr>
                </a:solidFill>
              </a:rPr>
              <a:t>a</a:t>
            </a:r>
            <a:r>
              <a:rPr kumimoji="0" lang="en-AU" sz="2400" b="1" i="0" u="none" strike="noStrike" cap="none" spc="0" normalizeH="0" baseline="0" dirty="0">
                <a:ln>
                  <a:noFill/>
                </a:ln>
                <a:solidFill>
                  <a:schemeClr val="accent2">
                    <a:lumMod val="75000"/>
                  </a:schemeClr>
                </a:solidFill>
                <a:effectLst/>
                <a:uFillTx/>
                <a:latin typeface="Helvetica Neue"/>
                <a:ea typeface="Helvetica Neue"/>
                <a:cs typeface="Helvetica Neue"/>
                <a:sym typeface="Helvetica Neue"/>
              </a:rPr>
              <a:t>rcmyp</a:t>
            </a:r>
            <a:r>
              <a:rPr lang="en-AU" dirty="0">
                <a:solidFill>
                  <a:schemeClr val="accent2">
                    <a:lumMod val="75000"/>
                  </a:schemeClr>
                </a:solidFill>
              </a:rPr>
              <a:t>atient.com</a:t>
            </a:r>
            <a:endParaRPr kumimoji="0" lang="en-AU" sz="2400" b="1" i="0" u="none" strike="noStrike" cap="none" spc="0" normalizeH="0" baseline="0" dirty="0">
              <a:ln>
                <a:noFill/>
              </a:ln>
              <a:solidFill>
                <a:schemeClr val="accent2">
                  <a:lumMod val="75000"/>
                </a:schemeClr>
              </a:solidFill>
              <a:effectLst/>
              <a:uFillTx/>
              <a:sym typeface="Helvetica Neue"/>
            </a:endParaRPr>
          </a:p>
        </p:txBody>
      </p:sp>
      <p:sp>
        <p:nvSpPr>
          <p:cNvPr id="7" name="TextBox 6">
            <a:extLst>
              <a:ext uri="{FF2B5EF4-FFF2-40B4-BE49-F238E27FC236}">
                <a16:creationId xmlns:a16="http://schemas.microsoft.com/office/drawing/2014/main" id="{B599F456-3A78-4050-93C9-0BB9FA275330}"/>
              </a:ext>
            </a:extLst>
          </p:cNvPr>
          <p:cNvSpPr txBox="1"/>
          <p:nvPr/>
        </p:nvSpPr>
        <p:spPr>
          <a:xfrm>
            <a:off x="1596061" y="5892038"/>
            <a:ext cx="9655400"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AU" sz="2400" b="1" dirty="0">
                <a:solidFill>
                  <a:srgbClr val="00A89D"/>
                </a:solidFill>
                <a:latin typeface="+mj-lt"/>
              </a:rPr>
              <a:t>a</a:t>
            </a:r>
            <a:r>
              <a:rPr kumimoji="0" lang="en-AU" sz="2400" b="1" i="0" u="none" strike="noStrike" cap="none" spc="0" normalizeH="0" baseline="0" dirty="0">
                <a:ln>
                  <a:noFill/>
                </a:ln>
                <a:solidFill>
                  <a:srgbClr val="00A89D"/>
                </a:solidFill>
                <a:effectLst/>
                <a:uFillTx/>
                <a:latin typeface="+mj-lt"/>
                <a:ea typeface="Helvetica Neue"/>
                <a:cs typeface="Helvetica Neue"/>
                <a:sym typeface="Helvetica Neue"/>
              </a:rPr>
              <a:t>rcmyp</a:t>
            </a:r>
            <a:r>
              <a:rPr lang="en-AU" sz="2400" b="1" dirty="0">
                <a:solidFill>
                  <a:srgbClr val="00A89D"/>
                </a:solidFill>
                <a:latin typeface="+mj-lt"/>
              </a:rPr>
              <a:t>atient.com</a:t>
            </a:r>
            <a:endParaRPr kumimoji="0" lang="en-AU" sz="2400" b="1" i="0" u="none" strike="noStrike" cap="none" spc="0" normalizeH="0" baseline="0" dirty="0">
              <a:ln>
                <a:noFill/>
              </a:ln>
              <a:solidFill>
                <a:srgbClr val="00A89D"/>
              </a:solidFill>
              <a:effectLst/>
              <a:uFillTx/>
              <a:latin typeface="+mj-lt"/>
              <a:sym typeface="Helvetica Neue"/>
            </a:endParaRPr>
          </a:p>
        </p:txBody>
      </p:sp>
      <p:pic>
        <p:nvPicPr>
          <p:cNvPr id="8" name="Picture 1" descr="Picture 1">
            <a:extLst>
              <a:ext uri="{FF2B5EF4-FFF2-40B4-BE49-F238E27FC236}">
                <a16:creationId xmlns:a16="http://schemas.microsoft.com/office/drawing/2014/main" id="{DD6E3509-A25E-4D8F-9045-436F10013886}"/>
              </a:ext>
            </a:extLst>
          </p:cNvPr>
          <p:cNvPicPr>
            <a:picLocks noChangeAspect="1"/>
          </p:cNvPicPr>
          <p:nvPr/>
        </p:nvPicPr>
        <p:blipFill>
          <a:blip r:embed="rId2">
            <a:extLst/>
          </a:blip>
          <a:stretch>
            <a:fillRect/>
          </a:stretch>
        </p:blipFill>
        <p:spPr>
          <a:xfrm>
            <a:off x="3943024" y="517846"/>
            <a:ext cx="4353776" cy="3699231"/>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itle 1"/>
          <p:cNvSpPr txBox="1">
            <a:spLocks noGrp="1"/>
          </p:cNvSpPr>
          <p:nvPr>
            <p:ph type="title"/>
          </p:nvPr>
        </p:nvSpPr>
        <p:spPr>
          <a:xfrm>
            <a:off x="838200" y="365125"/>
            <a:ext cx="7835283" cy="1325563"/>
          </a:xfrm>
          <a:prstGeom prst="rect">
            <a:avLst/>
          </a:prstGeom>
        </p:spPr>
        <p:txBody>
          <a:bodyPr/>
          <a:lstStyle>
            <a:lvl1pPr algn="ctr" defTabSz="877823">
              <a:defRPr sz="4224"/>
            </a:lvl1pPr>
          </a:lstStyle>
          <a:p>
            <a:r>
              <a:rPr b="1" dirty="0"/>
              <a:t>Application to the Clinical Governance Unit</a:t>
            </a:r>
          </a:p>
        </p:txBody>
      </p:sp>
      <p:sp>
        <p:nvSpPr>
          <p:cNvPr id="143" name="Content Placeholder 2"/>
          <p:cNvSpPr txBox="1">
            <a:spLocks noGrp="1"/>
          </p:cNvSpPr>
          <p:nvPr>
            <p:ph type="body" idx="1"/>
          </p:nvPr>
        </p:nvSpPr>
        <p:spPr>
          <a:prstGeom prst="rect">
            <a:avLst/>
          </a:prstGeom>
        </p:spPr>
        <p:txBody>
          <a:bodyPr/>
          <a:lstStyle/>
          <a:p>
            <a:pPr>
              <a:defRPr b="1"/>
            </a:pPr>
            <a:r>
              <a:rPr dirty="0"/>
              <a:t>Aim</a:t>
            </a:r>
          </a:p>
          <a:p>
            <a:pPr marL="685800" lvl="1" indent="-228600">
              <a:spcBef>
                <a:spcPts val="500"/>
              </a:spcBef>
              <a:defRPr sz="2400"/>
            </a:pPr>
            <a:r>
              <a:rPr dirty="0"/>
              <a:t>100% of patients </a:t>
            </a:r>
            <a:r>
              <a:rPr lang="en-AU" dirty="0"/>
              <a:t>to</a:t>
            </a:r>
            <a:r>
              <a:rPr dirty="0"/>
              <a:t> have a clear understanding of their discharge plan from ED</a:t>
            </a:r>
          </a:p>
          <a:p>
            <a:pPr>
              <a:defRPr b="1"/>
            </a:pPr>
            <a:r>
              <a:rPr dirty="0"/>
              <a:t>Background</a:t>
            </a:r>
          </a:p>
          <a:p>
            <a:pPr marL="685800" lvl="1" indent="-228600">
              <a:spcBef>
                <a:spcPts val="500"/>
              </a:spcBef>
              <a:defRPr sz="2400"/>
            </a:pPr>
            <a:r>
              <a:rPr dirty="0"/>
              <a:t>Many patients in ED are being discharged without a clear understanding of what the discharge instructions entail leading to readmissions and potential poor outcomes with regards to patient care and follow up</a:t>
            </a:r>
          </a:p>
          <a:p>
            <a:pPr>
              <a:defRPr b="1"/>
            </a:pPr>
            <a:r>
              <a:rPr dirty="0"/>
              <a:t>Key Benefit</a:t>
            </a:r>
          </a:p>
          <a:p>
            <a:pPr marL="685800" lvl="1" indent="-228600">
              <a:spcBef>
                <a:spcPts val="500"/>
              </a:spcBef>
              <a:defRPr sz="2400"/>
            </a:pPr>
            <a:r>
              <a:rPr dirty="0"/>
              <a:t>Improved Patient Safety</a:t>
            </a:r>
          </a:p>
        </p:txBody>
      </p:sp>
      <p:pic>
        <p:nvPicPr>
          <p:cNvPr id="4" name="Picture 1" descr="Picture 1">
            <a:extLst>
              <a:ext uri="{FF2B5EF4-FFF2-40B4-BE49-F238E27FC236}">
                <a16:creationId xmlns:a16="http://schemas.microsoft.com/office/drawing/2014/main" id="{AB987F33-5079-41F1-A22A-E71CCC6666EB}"/>
              </a:ext>
            </a:extLst>
          </p:cNvPr>
          <p:cNvPicPr>
            <a:picLocks noChangeAspect="1"/>
          </p:cNvPicPr>
          <p:nvPr/>
        </p:nvPicPr>
        <p:blipFill>
          <a:blip r:embed="rId2">
            <a:extLst/>
          </a:blip>
          <a:stretch>
            <a:fillRect/>
          </a:stretch>
        </p:blipFill>
        <p:spPr>
          <a:xfrm>
            <a:off x="9583561" y="252229"/>
            <a:ext cx="2392094" cy="2032466"/>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The Problem"/>
          <p:cNvSpPr txBox="1">
            <a:spLocks noGrp="1"/>
          </p:cNvSpPr>
          <p:nvPr>
            <p:ph type="title"/>
          </p:nvPr>
        </p:nvSpPr>
        <p:spPr>
          <a:xfrm>
            <a:off x="915343" y="402906"/>
            <a:ext cx="7804547" cy="1518047"/>
          </a:xfrm>
          <a:prstGeom prst="rect">
            <a:avLst/>
          </a:prstGeom>
        </p:spPr>
        <p:txBody>
          <a:bodyPr/>
          <a:lstStyle/>
          <a:p>
            <a:pPr algn="l"/>
            <a:r>
              <a:rPr lang="en-AU" dirty="0"/>
              <a:t>BHI report</a:t>
            </a:r>
            <a:endParaRPr dirty="0"/>
          </a:p>
        </p:txBody>
      </p:sp>
      <p:sp>
        <p:nvSpPr>
          <p:cNvPr id="123" name="“The hospital discharge is a handoff, ripe in embedded structural risks and hazards that can result in passive or active failures among providers. These failures can result in medical errors and an array of post discharge adverse events”…"/>
          <p:cNvSpPr txBox="1">
            <a:spLocks noGrp="1"/>
          </p:cNvSpPr>
          <p:nvPr>
            <p:ph type="body" idx="1"/>
          </p:nvPr>
        </p:nvSpPr>
        <p:spPr>
          <a:xfrm>
            <a:off x="995239" y="1821656"/>
            <a:ext cx="9240713" cy="4420196"/>
          </a:xfrm>
          <a:prstGeom prst="rect">
            <a:avLst/>
          </a:prstGeom>
        </p:spPr>
        <p:txBody>
          <a:bodyPr>
            <a:normAutofit/>
          </a:bodyPr>
          <a:lstStyle/>
          <a:p>
            <a:pPr marL="281275" indent="-281275" defTabSz="369675">
              <a:spcBef>
                <a:spcPts val="2601"/>
              </a:spcBef>
              <a:defRPr sz="2880"/>
            </a:pPr>
            <a:r>
              <a:rPr lang="en-US" sz="2000" b="1" dirty="0">
                <a:latin typeface="+mn-lt"/>
              </a:rPr>
              <a:t>65 - 81% </a:t>
            </a:r>
            <a:r>
              <a:rPr lang="en-US" sz="2000" dirty="0">
                <a:latin typeface="+mn-lt"/>
              </a:rPr>
              <a:t>(depending on self reported health status) of patients thought ED health professionals explain things in a way they could understand</a:t>
            </a:r>
          </a:p>
          <a:p>
            <a:pPr marL="281275" indent="-281275" defTabSz="369675">
              <a:spcBef>
                <a:spcPts val="2601"/>
              </a:spcBef>
              <a:defRPr sz="2880"/>
            </a:pPr>
            <a:r>
              <a:rPr lang="en-US" sz="2000" b="1" dirty="0">
                <a:latin typeface="+mn-lt"/>
              </a:rPr>
              <a:t>86% </a:t>
            </a:r>
            <a:r>
              <a:rPr lang="en-US" sz="2000" dirty="0">
                <a:latin typeface="+mn-lt"/>
              </a:rPr>
              <a:t>of patients thought that during their visit to the ED, the right amount of information about their condition or treatment was given to them</a:t>
            </a:r>
          </a:p>
          <a:p>
            <a:pPr marL="281275" indent="-281275" defTabSz="369675">
              <a:spcBef>
                <a:spcPts val="2601"/>
              </a:spcBef>
              <a:defRPr sz="2880"/>
            </a:pPr>
            <a:r>
              <a:rPr lang="en-US" sz="2000" b="1" dirty="0">
                <a:latin typeface="+mn-lt"/>
              </a:rPr>
              <a:t>76% </a:t>
            </a:r>
            <a:r>
              <a:rPr lang="en-US" sz="2000" dirty="0">
                <a:latin typeface="+mn-lt"/>
              </a:rPr>
              <a:t>of patients thought that an ED health professional explained the test, X-ray or scan results in a way that they could understand</a:t>
            </a:r>
          </a:p>
          <a:p>
            <a:pPr marL="281275" indent="-281275" defTabSz="369675">
              <a:spcBef>
                <a:spcPts val="2601"/>
              </a:spcBef>
              <a:defRPr sz="2880"/>
            </a:pPr>
            <a:r>
              <a:rPr lang="en-US" sz="2000" b="1" dirty="0">
                <a:latin typeface="+mn-lt"/>
              </a:rPr>
              <a:t>60% </a:t>
            </a:r>
            <a:r>
              <a:rPr lang="en-US" sz="2000" dirty="0">
                <a:latin typeface="+mn-lt"/>
              </a:rPr>
              <a:t>of patients thought that an ED health professional told them about what signs or symptoms to watch out for after they went home</a:t>
            </a:r>
          </a:p>
        </p:txBody>
      </p:sp>
      <p:pic>
        <p:nvPicPr>
          <p:cNvPr id="4" name="Picture 1" descr="Picture 1">
            <a:extLst>
              <a:ext uri="{FF2B5EF4-FFF2-40B4-BE49-F238E27FC236}">
                <a16:creationId xmlns:a16="http://schemas.microsoft.com/office/drawing/2014/main" id="{CFCB08AA-20A9-44BD-BF32-5C2FA1076F24}"/>
              </a:ext>
            </a:extLst>
          </p:cNvPr>
          <p:cNvPicPr>
            <a:picLocks noChangeAspect="1"/>
          </p:cNvPicPr>
          <p:nvPr/>
        </p:nvPicPr>
        <p:blipFill>
          <a:blip r:embed="rId2">
            <a:extLst/>
          </a:blip>
          <a:stretch>
            <a:fillRect/>
          </a:stretch>
        </p:blipFill>
        <p:spPr>
          <a:xfrm>
            <a:off x="9352741" y="278862"/>
            <a:ext cx="2392094" cy="2032466"/>
          </a:xfrm>
          <a:prstGeom prst="rect">
            <a:avLst/>
          </a:prstGeom>
          <a:ln w="12700">
            <a:miter lim="400000"/>
          </a:ln>
        </p:spPr>
      </p:pic>
      <p:sp>
        <p:nvSpPr>
          <p:cNvPr id="5" name="bhi.nsw.gov.au/Healthcare_Observer">
            <a:extLst>
              <a:ext uri="{FF2B5EF4-FFF2-40B4-BE49-F238E27FC236}">
                <a16:creationId xmlns:a16="http://schemas.microsoft.com/office/drawing/2014/main" id="{A80568FE-47B8-482A-BBEF-3C64E15004DA}"/>
              </a:ext>
            </a:extLst>
          </p:cNvPr>
          <p:cNvSpPr txBox="1"/>
          <p:nvPr/>
        </p:nvSpPr>
        <p:spPr>
          <a:xfrm>
            <a:off x="3608676" y="5933155"/>
            <a:ext cx="4227801" cy="2387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6788" tIns="26788" rIns="26788" bIns="26788" anchor="ctr">
            <a:spAutoFit/>
          </a:bodyPr>
          <a:lstStyle/>
          <a:p>
            <a:pPr defTabSz="308072">
              <a:defRPr sz="1600" u="sng">
                <a:solidFill>
                  <a:srgbClr val="0082CC"/>
                </a:solidFill>
                <a:latin typeface="Helvetica Neue Medium"/>
                <a:ea typeface="Helvetica Neue Medium"/>
                <a:cs typeface="Helvetica Neue Medium"/>
                <a:sym typeface="Helvetica Neue Medium"/>
              </a:defRPr>
            </a:pPr>
            <a:r>
              <a:rPr sz="1200" dirty="0">
                <a:uFill>
                  <a:solidFill>
                    <a:srgbClr val="0000FF"/>
                  </a:solidFill>
                </a:uFill>
                <a:hlinkClick r:id="rId3"/>
              </a:rPr>
              <a:t>bhi.nsw.gov.au</a:t>
            </a:r>
            <a:r>
              <a:rPr sz="1200" dirty="0"/>
              <a:t>/</a:t>
            </a:r>
            <a:r>
              <a:rPr sz="1200" dirty="0" err="1"/>
              <a:t>Healthcare_Observer</a:t>
            </a:r>
            <a:endParaRPr sz="1200" dirty="0"/>
          </a:p>
        </p:txBody>
      </p:sp>
    </p:spTree>
    <p:extLst>
      <p:ext uri="{BB962C8B-B14F-4D97-AF65-F5344CB8AC3E}">
        <p14:creationId xmlns:p14="http://schemas.microsoft.com/office/powerpoint/2010/main" val="3834398272"/>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Content Placeholder 2"/>
          <p:cNvSpPr txBox="1">
            <a:spLocks noGrp="1"/>
          </p:cNvSpPr>
          <p:nvPr>
            <p:ph type="body" idx="1"/>
          </p:nvPr>
        </p:nvSpPr>
        <p:spPr>
          <a:xfrm>
            <a:off x="838200" y="2075672"/>
            <a:ext cx="10515600" cy="4334654"/>
          </a:xfrm>
          <a:prstGeom prst="rect">
            <a:avLst/>
          </a:prstGeom>
        </p:spPr>
        <p:txBody>
          <a:bodyPr>
            <a:normAutofit/>
          </a:bodyPr>
          <a:lstStyle/>
          <a:p>
            <a:pPr>
              <a:defRPr b="1"/>
            </a:pPr>
            <a:r>
              <a:rPr sz="2400" dirty="0"/>
              <a:t>Describe Planned Investigations And / Or Changes</a:t>
            </a:r>
          </a:p>
          <a:p>
            <a:pPr marL="685800" lvl="1" indent="-228600">
              <a:spcBef>
                <a:spcPts val="500"/>
              </a:spcBef>
              <a:defRPr sz="2400"/>
            </a:pPr>
            <a:r>
              <a:rPr lang="en-AU" sz="2400" dirty="0"/>
              <a:t>Introduce </a:t>
            </a:r>
            <a:r>
              <a:rPr sz="2400" dirty="0"/>
              <a:t>flowchart and education program about patient discharge instructions using a similar methodology to ISBAR (attached</a:t>
            </a:r>
            <a:r>
              <a:rPr lang="en-AU" sz="2400" dirty="0"/>
              <a:t>)</a:t>
            </a:r>
            <a:endParaRPr sz="2400" dirty="0"/>
          </a:p>
          <a:p>
            <a:pPr marL="685800" lvl="1" indent="-228600">
              <a:spcBef>
                <a:spcPts val="500"/>
              </a:spcBef>
              <a:defRPr sz="2400"/>
            </a:pPr>
            <a:r>
              <a:rPr sz="2400" dirty="0"/>
              <a:t>Educate the emergency </a:t>
            </a:r>
            <a:r>
              <a:rPr lang="en-AU" sz="2400" dirty="0"/>
              <a:t>health professionals</a:t>
            </a:r>
            <a:r>
              <a:rPr sz="2400" dirty="0"/>
              <a:t> in the use of the above flowchart</a:t>
            </a:r>
            <a:endParaRPr lang="en-AU" sz="2400" dirty="0"/>
          </a:p>
          <a:p>
            <a:pPr marL="685800" lvl="1" indent="-228600">
              <a:spcBef>
                <a:spcPts val="500"/>
              </a:spcBef>
              <a:defRPr sz="2400"/>
            </a:pPr>
            <a:endParaRPr lang="en-AU" sz="2400" dirty="0"/>
          </a:p>
          <a:p>
            <a:pPr>
              <a:defRPr b="1"/>
            </a:pPr>
            <a:r>
              <a:rPr sz="2400" dirty="0"/>
              <a:t>Describe Plans For Evaluation</a:t>
            </a:r>
          </a:p>
          <a:p>
            <a:pPr marL="685800" lvl="1" indent="-228600">
              <a:spcBef>
                <a:spcPts val="500"/>
              </a:spcBef>
              <a:defRPr sz="2400"/>
            </a:pPr>
            <a:r>
              <a:rPr lang="en-US" sz="2400" dirty="0"/>
              <a:t>Complete survey </a:t>
            </a:r>
            <a:r>
              <a:rPr lang="en-AU" sz="2400" dirty="0"/>
              <a:t>(questions attached) </a:t>
            </a:r>
            <a:r>
              <a:rPr lang="en-US" sz="2400" dirty="0"/>
              <a:t>of random sample of discharged patients from the ED reviewing their understanding of the discharge plan, discharge instructions and ongoing follow up. </a:t>
            </a:r>
          </a:p>
          <a:p>
            <a:pPr marL="685800" lvl="1" indent="-228600">
              <a:spcBef>
                <a:spcPts val="500"/>
              </a:spcBef>
              <a:defRPr sz="2400"/>
            </a:pPr>
            <a:r>
              <a:rPr lang="en-US" sz="2400" dirty="0"/>
              <a:t>Compare survey responses pre and post implementation of ARC to </a:t>
            </a:r>
            <a:r>
              <a:rPr sz="2400" dirty="0"/>
              <a:t>see if there is any improvement.</a:t>
            </a:r>
          </a:p>
        </p:txBody>
      </p:sp>
      <p:sp>
        <p:nvSpPr>
          <p:cNvPr id="3" name="Title 1">
            <a:extLst>
              <a:ext uri="{FF2B5EF4-FFF2-40B4-BE49-F238E27FC236}">
                <a16:creationId xmlns:a16="http://schemas.microsoft.com/office/drawing/2014/main" id="{FAB3C053-7B8E-41BE-A369-E69D663BFC1E}"/>
              </a:ext>
            </a:extLst>
          </p:cNvPr>
          <p:cNvSpPr txBox="1">
            <a:spLocks noGrp="1"/>
          </p:cNvSpPr>
          <p:nvPr>
            <p:ph type="title"/>
          </p:nvPr>
        </p:nvSpPr>
        <p:spPr>
          <a:xfrm>
            <a:off x="838200" y="365125"/>
            <a:ext cx="7835283" cy="1325563"/>
          </a:xfrm>
          <a:prstGeom prst="rect">
            <a:avLst/>
          </a:prstGeom>
        </p:spPr>
        <p:txBody>
          <a:bodyPr/>
          <a:lstStyle>
            <a:lvl1pPr algn="ctr" defTabSz="877823">
              <a:defRPr sz="4224"/>
            </a:lvl1pPr>
          </a:lstStyle>
          <a:p>
            <a:r>
              <a:rPr b="1" dirty="0"/>
              <a:t>Application to the Clinical Governance Unit</a:t>
            </a:r>
          </a:p>
        </p:txBody>
      </p:sp>
      <p:pic>
        <p:nvPicPr>
          <p:cNvPr id="4" name="Picture 1" descr="Picture 1">
            <a:extLst>
              <a:ext uri="{FF2B5EF4-FFF2-40B4-BE49-F238E27FC236}">
                <a16:creationId xmlns:a16="http://schemas.microsoft.com/office/drawing/2014/main" id="{773555A2-CE40-4218-AF37-0C4C50035264}"/>
              </a:ext>
            </a:extLst>
          </p:cNvPr>
          <p:cNvPicPr>
            <a:picLocks noChangeAspect="1"/>
          </p:cNvPicPr>
          <p:nvPr/>
        </p:nvPicPr>
        <p:blipFill>
          <a:blip r:embed="rId2">
            <a:extLst/>
          </a:blip>
          <a:stretch>
            <a:fillRect/>
          </a:stretch>
        </p:blipFill>
        <p:spPr>
          <a:xfrm>
            <a:off x="9447991" y="193137"/>
            <a:ext cx="2392094" cy="2032466"/>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Healthcare Professional to Patient communication tool adapted from ISBAR.…"/>
          <p:cNvSpPr txBox="1">
            <a:spLocks noGrp="1"/>
          </p:cNvSpPr>
          <p:nvPr>
            <p:ph type="body" idx="1"/>
          </p:nvPr>
        </p:nvSpPr>
        <p:spPr>
          <a:xfrm>
            <a:off x="1806924" y="430299"/>
            <a:ext cx="6489093" cy="5823831"/>
          </a:xfrm>
          <a:prstGeom prst="rect">
            <a:avLst/>
          </a:prstGeom>
        </p:spPr>
        <p:txBody>
          <a:bodyPr/>
          <a:lstStyle/>
          <a:p>
            <a:pPr marL="0" indent="0" algn="ctr">
              <a:buSzTx/>
              <a:buNone/>
              <a:defRPr sz="3400"/>
            </a:pPr>
            <a:r>
              <a:rPr dirty="0"/>
              <a:t>Healthcare Professional to Patient communication tool adapted from ISBAR.</a:t>
            </a:r>
          </a:p>
          <a:p>
            <a:pPr marL="0" indent="0" algn="ctr">
              <a:buSzTx/>
              <a:buNone/>
              <a:defRPr sz="3400"/>
            </a:pPr>
            <a:r>
              <a:rPr dirty="0"/>
              <a:t>To be used at the point of discharge home or moving from ED to the ward.</a:t>
            </a:r>
          </a:p>
        </p:txBody>
      </p:sp>
      <p:pic>
        <p:nvPicPr>
          <p:cNvPr id="152" name="Picture 1" descr="Picture 1"/>
          <p:cNvPicPr>
            <a:picLocks noChangeAspect="1"/>
          </p:cNvPicPr>
          <p:nvPr/>
        </p:nvPicPr>
        <p:blipFill>
          <a:blip r:embed="rId2">
            <a:extLst/>
          </a:blip>
          <a:stretch>
            <a:fillRect/>
          </a:stretch>
        </p:blipFill>
        <p:spPr>
          <a:xfrm>
            <a:off x="7994458" y="145696"/>
            <a:ext cx="2392094" cy="2032468"/>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1589602" y="96826"/>
            <a:ext cx="8580801" cy="6435601"/>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Image" descr="Image"/>
          <p:cNvPicPr>
            <a:picLocks noChangeAspect="1"/>
          </p:cNvPicPr>
          <p:nvPr/>
        </p:nvPicPr>
        <p:blipFill>
          <a:blip r:embed="rId2">
            <a:extLst/>
          </a:blip>
          <a:stretch>
            <a:fillRect/>
          </a:stretch>
        </p:blipFill>
        <p:spPr>
          <a:xfrm>
            <a:off x="1795755" y="203816"/>
            <a:ext cx="8600490" cy="6450368"/>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GU intro template.pdf - Adobe Acrobat Pro DC">
            <a:extLst>
              <a:ext uri="{FF2B5EF4-FFF2-40B4-BE49-F238E27FC236}">
                <a16:creationId xmlns:a16="http://schemas.microsoft.com/office/drawing/2014/main" id="{464CAE1D-B205-44B9-9BFA-D6DAE32195BF}"/>
              </a:ext>
            </a:extLst>
          </p:cNvPr>
          <p:cNvPicPr>
            <a:picLocks noChangeAspect="1"/>
          </p:cNvPicPr>
          <p:nvPr/>
        </p:nvPicPr>
        <p:blipFill rotWithShape="1">
          <a:blip r:embed="rId2">
            <a:extLst>
              <a:ext uri="{28A0092B-C50C-407E-A947-70E740481C1C}">
                <a14:useLocalDpi xmlns:a14="http://schemas.microsoft.com/office/drawing/2010/main" val="0"/>
              </a:ext>
            </a:extLst>
          </a:blip>
          <a:srcRect l="26926" t="16628" r="39218" b="26940"/>
          <a:stretch/>
        </p:blipFill>
        <p:spPr>
          <a:xfrm>
            <a:off x="2520820" y="342900"/>
            <a:ext cx="6788588" cy="6172199"/>
          </a:xfrm>
          <a:prstGeom prst="rect">
            <a:avLst/>
          </a:prstGeom>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Title 1"/>
          <p:cNvSpPr txBox="1">
            <a:spLocks noGrp="1"/>
          </p:cNvSpPr>
          <p:nvPr>
            <p:ph type="title"/>
          </p:nvPr>
        </p:nvSpPr>
        <p:spPr>
          <a:prstGeom prst="rect">
            <a:avLst/>
          </a:prstGeom>
        </p:spPr>
        <p:txBody>
          <a:bodyPr/>
          <a:lstStyle/>
          <a:p>
            <a:r>
              <a:rPr b="1" dirty="0"/>
              <a:t>Pa</a:t>
            </a:r>
            <a:r>
              <a:rPr lang="en-AU" b="1" dirty="0" err="1"/>
              <a:t>tient</a:t>
            </a:r>
            <a:r>
              <a:rPr b="1" dirty="0"/>
              <a:t> Survey </a:t>
            </a:r>
            <a:r>
              <a:rPr lang="en-AU" b="1" dirty="0"/>
              <a:t>questions</a:t>
            </a:r>
            <a:endParaRPr b="1" dirty="0"/>
          </a:p>
        </p:txBody>
      </p:sp>
      <p:sp>
        <p:nvSpPr>
          <p:cNvPr id="190" name="Content Placeholder 2"/>
          <p:cNvSpPr txBox="1">
            <a:spLocks noGrp="1"/>
          </p:cNvSpPr>
          <p:nvPr>
            <p:ph type="body" idx="1"/>
          </p:nvPr>
        </p:nvSpPr>
        <p:spPr>
          <a:prstGeom prst="rect">
            <a:avLst/>
          </a:prstGeom>
        </p:spPr>
        <p:txBody>
          <a:bodyPr/>
          <a:lstStyle/>
          <a:p>
            <a:pPr marL="219455" indent="-219455" defTabSz="877823">
              <a:lnSpc>
                <a:spcPct val="72000"/>
              </a:lnSpc>
              <a:spcBef>
                <a:spcPts val="900"/>
              </a:spcBef>
              <a:defRPr sz="2400"/>
            </a:pPr>
            <a:r>
              <a:rPr b="1" dirty="0"/>
              <a:t>Did you receive a discharge summary before being sent home?</a:t>
            </a:r>
          </a:p>
          <a:p>
            <a:pPr marL="658368" lvl="1" indent="-219455" defTabSz="877823">
              <a:lnSpc>
                <a:spcPct val="72000"/>
              </a:lnSpc>
              <a:spcBef>
                <a:spcPts val="400"/>
              </a:spcBef>
              <a:defRPr sz="2112"/>
            </a:pPr>
            <a:r>
              <a:rPr dirty="0"/>
              <a:t>Yes or No</a:t>
            </a:r>
          </a:p>
          <a:p>
            <a:pPr marL="0" indent="0" defTabSz="877823">
              <a:lnSpc>
                <a:spcPct val="72000"/>
              </a:lnSpc>
              <a:spcBef>
                <a:spcPts val="900"/>
              </a:spcBef>
              <a:buSzTx/>
              <a:buNone/>
              <a:defRPr sz="2400"/>
            </a:pPr>
            <a:endParaRPr dirty="0"/>
          </a:p>
          <a:p>
            <a:pPr marL="219455" indent="-219455" defTabSz="877823">
              <a:lnSpc>
                <a:spcPct val="72000"/>
              </a:lnSpc>
              <a:spcBef>
                <a:spcPts val="900"/>
              </a:spcBef>
              <a:defRPr sz="2400"/>
            </a:pPr>
            <a:r>
              <a:rPr b="1" dirty="0"/>
              <a:t>Was this summary explained to you before you were discharged?</a:t>
            </a:r>
          </a:p>
          <a:p>
            <a:pPr marL="658368" lvl="1" indent="-219455" defTabSz="877823">
              <a:lnSpc>
                <a:spcPct val="72000"/>
              </a:lnSpc>
              <a:spcBef>
                <a:spcPts val="400"/>
              </a:spcBef>
              <a:defRPr sz="2112"/>
            </a:pPr>
            <a:r>
              <a:rPr dirty="0"/>
              <a:t>Yes or No</a:t>
            </a:r>
          </a:p>
          <a:p>
            <a:pPr marL="0" indent="0" defTabSz="877823">
              <a:lnSpc>
                <a:spcPct val="72000"/>
              </a:lnSpc>
              <a:spcBef>
                <a:spcPts val="900"/>
              </a:spcBef>
              <a:buSzTx/>
              <a:buNone/>
              <a:defRPr sz="2400"/>
            </a:pPr>
            <a:endParaRPr dirty="0"/>
          </a:p>
          <a:p>
            <a:pPr marL="219455" indent="-219455" defTabSz="877823">
              <a:lnSpc>
                <a:spcPct val="72000"/>
              </a:lnSpc>
              <a:spcBef>
                <a:spcPts val="900"/>
              </a:spcBef>
              <a:defRPr sz="2400"/>
            </a:pPr>
            <a:r>
              <a:rPr b="1" dirty="0"/>
              <a:t>How satisfied are you with the explanation that you received about what to do with your medical care after going home?</a:t>
            </a:r>
          </a:p>
          <a:p>
            <a:pPr marL="658368" lvl="1" indent="-219455" defTabSz="877823">
              <a:lnSpc>
                <a:spcPct val="72000"/>
              </a:lnSpc>
              <a:spcBef>
                <a:spcPts val="400"/>
              </a:spcBef>
              <a:defRPr sz="2112"/>
            </a:pPr>
            <a:r>
              <a:rPr dirty="0"/>
              <a:t>Scale of 1 to 5 (Very unsatisfied, unsatisfied, unsure, satisfied, very satisfied)</a:t>
            </a:r>
          </a:p>
          <a:p>
            <a:pPr marL="0" indent="0" defTabSz="877823">
              <a:lnSpc>
                <a:spcPct val="72000"/>
              </a:lnSpc>
              <a:spcBef>
                <a:spcPts val="900"/>
              </a:spcBef>
              <a:buSzTx/>
              <a:buNone/>
              <a:defRPr sz="2400"/>
            </a:pPr>
            <a:r>
              <a:rPr dirty="0"/>
              <a:t> </a:t>
            </a:r>
          </a:p>
          <a:p>
            <a:pPr marL="219455" indent="-219455" defTabSz="877823">
              <a:lnSpc>
                <a:spcPct val="72000"/>
              </a:lnSpc>
              <a:spcBef>
                <a:spcPts val="900"/>
              </a:spcBef>
              <a:defRPr sz="2400"/>
            </a:pPr>
            <a:r>
              <a:rPr b="1" dirty="0"/>
              <a:t>How confident are you about what to do if your condition worsens?</a:t>
            </a:r>
          </a:p>
          <a:p>
            <a:pPr marL="658368" lvl="1" indent="-219455" defTabSz="877823">
              <a:lnSpc>
                <a:spcPct val="72000"/>
              </a:lnSpc>
              <a:spcBef>
                <a:spcPts val="400"/>
              </a:spcBef>
              <a:defRPr sz="2112"/>
            </a:pPr>
            <a:r>
              <a:rPr dirty="0"/>
              <a:t>Scale of 1 to 5 (Not very confident, not confident, unsure, confident, very confident)</a:t>
            </a:r>
          </a:p>
        </p:txBody>
      </p:sp>
      <p:pic>
        <p:nvPicPr>
          <p:cNvPr id="4" name="Picture 1" descr="Picture 1">
            <a:extLst>
              <a:ext uri="{FF2B5EF4-FFF2-40B4-BE49-F238E27FC236}">
                <a16:creationId xmlns:a16="http://schemas.microsoft.com/office/drawing/2014/main" id="{0224DA42-427E-41A4-8190-343BFBE7C235}"/>
              </a:ext>
            </a:extLst>
          </p:cNvPr>
          <p:cNvPicPr>
            <a:picLocks noChangeAspect="1"/>
          </p:cNvPicPr>
          <p:nvPr/>
        </p:nvPicPr>
        <p:blipFill>
          <a:blip r:embed="rId2">
            <a:extLst/>
          </a:blip>
          <a:stretch>
            <a:fillRect/>
          </a:stretch>
        </p:blipFill>
        <p:spPr>
          <a:xfrm>
            <a:off x="9447991" y="193137"/>
            <a:ext cx="2392094" cy="2032466"/>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Why introduce this tool?"/>
          <p:cNvSpPr txBox="1">
            <a:spLocks noGrp="1"/>
          </p:cNvSpPr>
          <p:nvPr>
            <p:ph type="title"/>
          </p:nvPr>
        </p:nvSpPr>
        <p:spPr>
          <a:prstGeom prst="rect">
            <a:avLst/>
          </a:prstGeom>
        </p:spPr>
        <p:txBody>
          <a:bodyPr>
            <a:normAutofit/>
          </a:bodyPr>
          <a:lstStyle>
            <a:lvl1pPr defTabSz="560831">
              <a:defRPr sz="7679"/>
            </a:lvl1pPr>
          </a:lstStyle>
          <a:p>
            <a:pPr algn="l"/>
            <a:r>
              <a:rPr sz="4640" dirty="0"/>
              <a:t>Why introduce </a:t>
            </a:r>
            <a:r>
              <a:rPr lang="en-AU" sz="4640" dirty="0"/>
              <a:t>ARC?</a:t>
            </a:r>
            <a:endParaRPr sz="4640" dirty="0"/>
          </a:p>
        </p:txBody>
      </p:sp>
      <p:sp>
        <p:nvSpPr>
          <p:cNvPr id="133" name="Enhances patient safety…"/>
          <p:cNvSpPr txBox="1">
            <a:spLocks noGrp="1"/>
          </p:cNvSpPr>
          <p:nvPr>
            <p:ph type="body" idx="1"/>
          </p:nvPr>
        </p:nvSpPr>
        <p:spPr>
          <a:prstGeom prst="rect">
            <a:avLst/>
          </a:prstGeom>
        </p:spPr>
        <p:txBody>
          <a:bodyPr>
            <a:normAutofit lnSpcReduction="10000"/>
          </a:bodyPr>
          <a:lstStyle/>
          <a:p>
            <a:r>
              <a:rPr dirty="0"/>
              <a:t>Enhances patient safety</a:t>
            </a:r>
          </a:p>
          <a:p>
            <a:r>
              <a:rPr dirty="0"/>
              <a:t>Encourages good communication</a:t>
            </a:r>
          </a:p>
          <a:p>
            <a:r>
              <a:rPr dirty="0"/>
              <a:t>MDT tool leading to culture shift towards patient focused care</a:t>
            </a:r>
          </a:p>
          <a:p>
            <a:r>
              <a:rPr lang="en-AU" dirty="0"/>
              <a:t>Excellent patient and medical team satisfaction results at existing sites</a:t>
            </a:r>
          </a:p>
          <a:p>
            <a:r>
              <a:rPr dirty="0"/>
              <a:t>Cheap and easy to implement</a:t>
            </a:r>
          </a:p>
          <a:p>
            <a:r>
              <a:rPr dirty="0"/>
              <a:t>No extra paperwork</a:t>
            </a:r>
          </a:p>
        </p:txBody>
      </p:sp>
      <p:pic>
        <p:nvPicPr>
          <p:cNvPr id="4" name="Picture 1" descr="Picture 1">
            <a:extLst>
              <a:ext uri="{FF2B5EF4-FFF2-40B4-BE49-F238E27FC236}">
                <a16:creationId xmlns:a16="http://schemas.microsoft.com/office/drawing/2014/main" id="{F82AA695-C144-49F9-8160-B8E4B93F10AC}"/>
              </a:ext>
            </a:extLst>
          </p:cNvPr>
          <p:cNvPicPr>
            <a:picLocks noChangeAspect="1"/>
          </p:cNvPicPr>
          <p:nvPr/>
        </p:nvPicPr>
        <p:blipFill>
          <a:blip r:embed="rId2">
            <a:extLst/>
          </a:blip>
          <a:stretch>
            <a:fillRect/>
          </a:stretch>
        </p:blipFill>
        <p:spPr>
          <a:xfrm>
            <a:off x="7994458" y="145697"/>
            <a:ext cx="2392094" cy="2032466"/>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21</TotalTime>
  <Words>427</Words>
  <Application>Microsoft Office PowerPoint</Application>
  <PresentationFormat>Widescreen</PresentationFormat>
  <Paragraphs>46</Paragraphs>
  <Slides>10</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vt:i4>
      </vt:variant>
    </vt:vector>
  </HeadingPairs>
  <TitlesOfParts>
    <vt:vector size="20" baseType="lpstr">
      <vt:lpstr>Arial</vt:lpstr>
      <vt:lpstr>Calibri</vt:lpstr>
      <vt:lpstr>Calibri Light</vt:lpstr>
      <vt:lpstr>Helvetica</vt:lpstr>
      <vt:lpstr>Helvetica Neue</vt:lpstr>
      <vt:lpstr>Helvetica Neue Light</vt:lpstr>
      <vt:lpstr>Helvetica Neue Medium</vt:lpstr>
      <vt:lpstr>Helvetica Neue Thin</vt:lpstr>
      <vt:lpstr>Nirmala UI Semilight</vt:lpstr>
      <vt:lpstr>Office Theme</vt:lpstr>
      <vt:lpstr>PowerPoint Presentation</vt:lpstr>
      <vt:lpstr>Application to the Clinical Governance Unit</vt:lpstr>
      <vt:lpstr>BHI report</vt:lpstr>
      <vt:lpstr>Application to the Clinical Governance Unit</vt:lpstr>
      <vt:lpstr>PowerPoint Presentation</vt:lpstr>
      <vt:lpstr>PowerPoint Presentation</vt:lpstr>
      <vt:lpstr>PowerPoint Presentation</vt:lpstr>
      <vt:lpstr>PowerPoint Presentation</vt:lpstr>
      <vt:lpstr>Patient Survey questions</vt:lpstr>
      <vt:lpstr>Why introduce ARC?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Francesca Curry</dc:creator>
  <cp:lastModifiedBy>Francesca Curry</cp:lastModifiedBy>
  <cp:revision>6</cp:revision>
  <dcterms:modified xsi:type="dcterms:W3CDTF">2019-03-15T03:44:48Z</dcterms:modified>
</cp:coreProperties>
</file>