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270" r:id="rId2"/>
    <p:sldId id="257" r:id="rId3"/>
    <p:sldId id="267" r:id="rId4"/>
    <p:sldId id="268" r:id="rId5"/>
    <p:sldId id="264" r:id="rId6"/>
    <p:sldId id="259" r:id="rId7"/>
    <p:sldId id="260" r:id="rId8"/>
    <p:sldId id="261" r:id="rId9"/>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0" d="100"/>
          <a:sy n="70" d="100"/>
        </p:scale>
        <p:origin x="1938"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270000" y="1638300"/>
            <a:ext cx="10464800" cy="3302000"/>
          </a:xfrm>
          <a:prstGeom prst="rect">
            <a:avLst/>
          </a:prstGeom>
        </p:spPr>
        <p:txBody>
          <a:bodyPr anchor="b"/>
          <a:lstStyle/>
          <a:p>
            <a:r>
              <a:t>Title Text</a:t>
            </a:r>
          </a:p>
        </p:txBody>
      </p:sp>
      <p:sp>
        <p:nvSpPr>
          <p:cNvPr id="12" name="Body Level One…"/>
          <p:cNvSpPr txBox="1">
            <a:spLocks noGrp="1"/>
          </p:cNvSpPr>
          <p:nvPr>
            <p:ph type="body" sz="quarter" idx="1"/>
          </p:nvPr>
        </p:nvSpPr>
        <p:spPr>
          <a:xfrm>
            <a:off x="1270000" y="50419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13"/>
          </p:nvPr>
        </p:nvSpPr>
        <p:spPr>
          <a:xfrm>
            <a:off x="1625600" y="673100"/>
            <a:ext cx="9753600" cy="5905500"/>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1270000" y="6718300"/>
            <a:ext cx="10464800" cy="1422400"/>
          </a:xfrm>
          <a:prstGeom prst="rect">
            <a:avLst/>
          </a:prstGeom>
        </p:spPr>
        <p:txBody>
          <a:bodyPr anchor="b"/>
          <a:lstStyle/>
          <a:p>
            <a:r>
              <a:t>Title Text</a:t>
            </a:r>
          </a:p>
        </p:txBody>
      </p:sp>
      <p:sp>
        <p:nvSpPr>
          <p:cNvPr id="22" name="Body Level One…"/>
          <p:cNvSpPr txBox="1">
            <a:spLocks noGrp="1"/>
          </p:cNvSpPr>
          <p:nvPr>
            <p:ph type="body" sz="quarter" idx="1"/>
          </p:nvPr>
        </p:nvSpPr>
        <p:spPr>
          <a:xfrm>
            <a:off x="1270000" y="81534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270000" y="3225800"/>
            <a:ext cx="10464800" cy="33020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sz="half" idx="13"/>
          </p:nvPr>
        </p:nvSpPr>
        <p:spPr>
          <a:xfrm>
            <a:off x="6718300" y="635000"/>
            <a:ext cx="5334000" cy="821690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952500" y="635000"/>
            <a:ext cx="5334000" cy="3987800"/>
          </a:xfrm>
          <a:prstGeom prst="rect">
            <a:avLst/>
          </a:prstGeom>
        </p:spPr>
        <p:txBody>
          <a:bodyPr anchor="b"/>
          <a:lstStyle>
            <a:lvl1pPr>
              <a:defRPr sz="6000"/>
            </a:lvl1pPr>
          </a:lstStyle>
          <a:p>
            <a:r>
              <a:t>Title Text</a:t>
            </a:r>
          </a:p>
        </p:txBody>
      </p:sp>
      <p:sp>
        <p:nvSpPr>
          <p:cNvPr id="40" name="Body Level One…"/>
          <p:cNvSpPr txBox="1">
            <a:spLocks noGrp="1"/>
          </p:cNvSpPr>
          <p:nvPr>
            <p:ph type="body" sz="quarter" idx="1"/>
          </p:nvPr>
        </p:nvSpPr>
        <p:spPr>
          <a:xfrm>
            <a:off x="952500" y="4724400"/>
            <a:ext cx="5334000" cy="41148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13"/>
          </p:nvPr>
        </p:nvSpPr>
        <p:spPr>
          <a:xfrm>
            <a:off x="6718300" y="2590800"/>
            <a:ext cx="5334000" cy="62865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952500" y="1270000"/>
            <a:ext cx="11099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6718300" y="5092700"/>
            <a:ext cx="5334000" cy="3771900"/>
          </a:xfrm>
          <a:prstGeom prst="rect">
            <a:avLst/>
          </a:prstGeom>
        </p:spPr>
        <p:txBody>
          <a:bodyPr lIns="91439" tIns="45719" rIns="91439" bIns="45719" anchor="t">
            <a:noAutofit/>
          </a:bodyPr>
          <a:lstStyle/>
          <a:p>
            <a:endParaRPr/>
          </a:p>
        </p:txBody>
      </p:sp>
      <p:sp>
        <p:nvSpPr>
          <p:cNvPr id="84" name="Image"/>
          <p:cNvSpPr>
            <a:spLocks noGrp="1"/>
          </p:cNvSpPr>
          <p:nvPr>
            <p:ph type="pic" sz="quarter" idx="14"/>
          </p:nvPr>
        </p:nvSpPr>
        <p:spPr>
          <a:xfrm>
            <a:off x="6718300" y="889000"/>
            <a:ext cx="5334000" cy="3771900"/>
          </a:xfrm>
          <a:prstGeom prst="rect">
            <a:avLst/>
          </a:prstGeom>
        </p:spPr>
        <p:txBody>
          <a:bodyPr lIns="91439" tIns="45719" rIns="91439" bIns="45719" anchor="t">
            <a:noAutofit/>
          </a:bodyPr>
          <a:lstStyle/>
          <a:p>
            <a:endParaRPr/>
          </a:p>
        </p:txBody>
      </p:sp>
      <p:sp>
        <p:nvSpPr>
          <p:cNvPr id="85" name="Image"/>
          <p:cNvSpPr>
            <a:spLocks noGrp="1"/>
          </p:cNvSpPr>
          <p:nvPr>
            <p:ph type="pic" sz="half" idx="15"/>
          </p:nvPr>
        </p:nvSpPr>
        <p:spPr>
          <a:xfrm>
            <a:off x="952500" y="889000"/>
            <a:ext cx="5334000" cy="79756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13"/>
          </p:nvPr>
        </p:nvSpPr>
        <p:spPr>
          <a:xfrm>
            <a:off x="1270000" y="6362700"/>
            <a:ext cx="10464800" cy="461366"/>
          </a:xfrm>
          <a:prstGeom prst="rect">
            <a:avLst/>
          </a:prstGeom>
        </p:spPr>
        <p:txBody>
          <a:bodyPr anchor="t">
            <a:spAutoFit/>
          </a:bodyPr>
          <a:lstStyle>
            <a:lvl1pPr marL="0" indent="0" algn="ctr">
              <a:spcBef>
                <a:spcPts val="0"/>
              </a:spcBef>
              <a:buSzTx/>
              <a:buNone/>
              <a:defRPr sz="2400" i="1"/>
            </a:lvl1pPr>
          </a:lstStyle>
          <a:p>
            <a:r>
              <a:t>–Johnny Appleseed</a:t>
            </a:r>
          </a:p>
        </p:txBody>
      </p:sp>
      <p:sp>
        <p:nvSpPr>
          <p:cNvPr id="94" name="“Type a quote here.”"/>
          <p:cNvSpPr txBox="1">
            <a:spLocks noGrp="1"/>
          </p:cNvSpPr>
          <p:nvPr>
            <p:ph type="body" sz="quarter" idx="14"/>
          </p:nvPr>
        </p:nvSpPr>
        <p:spPr>
          <a:xfrm>
            <a:off x="1270000" y="4267112"/>
            <a:ext cx="10464800" cy="609776"/>
          </a:xfrm>
          <a:prstGeom prst="rect">
            <a:avLst/>
          </a:prstGeom>
        </p:spPr>
        <p:txBody>
          <a:bodyPr>
            <a:spAutoFit/>
          </a:bodyPr>
          <a:lstStyle>
            <a:lvl1pPr marL="0" indent="0" algn="ctr">
              <a:spcBef>
                <a:spcPts val="0"/>
              </a:spcBef>
              <a:buSzTx/>
              <a:buNone/>
              <a:defRPr sz="34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952500" y="254000"/>
            <a:ext cx="11099800" cy="2159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952500" y="2590800"/>
            <a:ext cx="11099800" cy="62865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sz="16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1pPr>
      <a:lvl2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2pPr>
      <a:lvl3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3pPr>
      <a:lvl4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4pPr>
      <a:lvl5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5pPr>
      <a:lvl6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6pPr>
      <a:lvl7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7pPr>
      <a:lvl8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8pPr>
      <a:lvl9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9pPr>
    </p:titleStyle>
    <p:bodyStyle>
      <a:lvl1pPr marL="4445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1pPr>
      <a:lvl2pPr marL="8890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2pPr>
      <a:lvl3pPr marL="13335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3pPr>
      <a:lvl4pPr marL="17780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4pPr>
      <a:lvl5pPr marL="22225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5pPr>
      <a:lvl6pPr marL="26670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6pPr>
      <a:lvl7pPr marL="31115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7pPr>
      <a:lvl8pPr marL="35560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8pPr>
      <a:lvl9pPr marL="40005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1pPr>
      <a:lvl2pPr marL="0" marR="0" indent="228600" algn="ct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2pPr>
      <a:lvl3pPr marL="0" marR="0" indent="457200" algn="ct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3pPr>
      <a:lvl4pPr marL="0" marR="0" indent="685800" algn="ct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4pPr>
      <a:lvl5pPr marL="0" marR="0" indent="914400" algn="ct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5pPr>
      <a:lvl6pPr marL="0" marR="0" indent="1143000" algn="ct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6pPr>
      <a:lvl7pPr marL="0" marR="0" indent="1371600" algn="ct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7pPr>
      <a:lvl8pPr marL="0" marR="0" indent="1600200" algn="ct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8pPr>
      <a:lvl9pPr marL="0" marR="0" indent="1828800" algn="ct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www.bhi.nsw.gov.au/Healthcare_Observer" TargetMode="External"/><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completing closed communication feedback loop with patients”"/>
          <p:cNvSpPr txBox="1"/>
          <p:nvPr/>
        </p:nvSpPr>
        <p:spPr>
          <a:xfrm>
            <a:off x="1463986" y="7238729"/>
            <a:ext cx="10076828" cy="4516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8574" tIns="28574" rIns="28574" bIns="28574" anchor="ctr">
            <a:spAutoFit/>
          </a:bodyPr>
          <a:lstStyle/>
          <a:p>
            <a:pPr defTabSz="257181">
              <a:defRPr b="1">
                <a:solidFill>
                  <a:srgbClr val="800000"/>
                </a:solidFill>
                <a:uFill>
                  <a:solidFill>
                    <a:srgbClr val="56C1FE"/>
                  </a:solidFill>
                </a:uFill>
                <a:latin typeface="Nirmala UI Semilight"/>
                <a:ea typeface="Nirmala UI Semilight"/>
                <a:cs typeface="Nirmala UI Semilight"/>
                <a:sym typeface="Nirmala UI Semilight"/>
              </a:defRPr>
            </a:pPr>
            <a:r>
              <a:rPr sz="2560" b="0" dirty="0">
                <a:solidFill>
                  <a:schemeClr val="tx1"/>
                </a:solidFill>
              </a:rPr>
              <a:t>Completing the closed communication feedback loop with patients</a:t>
            </a:r>
            <a:endParaRPr lang="en-AU" sz="2560" b="0" dirty="0">
              <a:solidFill>
                <a:schemeClr val="tx1"/>
              </a:solidFill>
            </a:endParaRPr>
          </a:p>
        </p:txBody>
      </p:sp>
      <p:pic>
        <p:nvPicPr>
          <p:cNvPr id="139" name="Picture 1" descr="Picture 1"/>
          <p:cNvPicPr>
            <a:picLocks noChangeAspect="1"/>
          </p:cNvPicPr>
          <p:nvPr/>
        </p:nvPicPr>
        <p:blipFill>
          <a:blip r:embed="rId2">
            <a:extLst/>
          </a:blip>
          <a:stretch>
            <a:fillRect/>
          </a:stretch>
        </p:blipFill>
        <p:spPr>
          <a:xfrm>
            <a:off x="3327400" y="570467"/>
            <a:ext cx="6161111" cy="5234852"/>
          </a:xfrm>
          <a:prstGeom prst="rect">
            <a:avLst/>
          </a:prstGeom>
          <a:ln w="12700">
            <a:miter lim="400000"/>
          </a:ln>
        </p:spPr>
      </p:pic>
      <p:sp>
        <p:nvSpPr>
          <p:cNvPr id="140" name="“completing closed communication feedback loop with patients”"/>
          <p:cNvSpPr txBox="1"/>
          <p:nvPr/>
        </p:nvSpPr>
        <p:spPr>
          <a:xfrm>
            <a:off x="1136968" y="6356320"/>
            <a:ext cx="11163300" cy="6732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8574" tIns="28574" rIns="28574" bIns="28574" anchor="ctr">
            <a:spAutoFit/>
          </a:bodyPr>
          <a:lstStyle>
            <a:lvl1pPr algn="ctr" defTabSz="321468">
              <a:defRPr sz="2800" b="1">
                <a:solidFill>
                  <a:srgbClr val="800000"/>
                </a:solidFill>
                <a:uFill>
                  <a:solidFill>
                    <a:srgbClr val="56C1FE"/>
                  </a:solidFill>
                </a:uFill>
                <a:latin typeface="Nirmala UI Semilight"/>
                <a:ea typeface="Nirmala UI Semilight"/>
                <a:cs typeface="Nirmala UI Semilight"/>
                <a:sym typeface="Nirmala UI Semilight"/>
              </a:defRPr>
            </a:lvl1pPr>
          </a:lstStyle>
          <a:p>
            <a:r>
              <a:rPr sz="4000" dirty="0">
                <a:solidFill>
                  <a:schemeClr val="tx1"/>
                </a:solidFill>
              </a:rPr>
              <a:t>Health Professional to Patient communication tool</a:t>
            </a:r>
          </a:p>
        </p:txBody>
      </p:sp>
      <p:sp>
        <p:nvSpPr>
          <p:cNvPr id="6" name="TextBox 5">
            <a:extLst>
              <a:ext uri="{FF2B5EF4-FFF2-40B4-BE49-F238E27FC236}">
                <a16:creationId xmlns:a16="http://schemas.microsoft.com/office/drawing/2014/main" id="{29A0BBF0-956A-4BD8-A052-427EB7BA86BA}"/>
              </a:ext>
            </a:extLst>
          </p:cNvPr>
          <p:cNvSpPr txBox="1"/>
          <p:nvPr/>
        </p:nvSpPr>
        <p:spPr>
          <a:xfrm>
            <a:off x="1947094" y="11452626"/>
            <a:ext cx="10299093" cy="5033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4187" tIns="54187" rIns="54187" bIns="54187" numCol="1" spcCol="38100" rtlCol="0" anchor="ctr">
            <a:spAutoFit/>
          </a:bodyPr>
          <a:lstStyle/>
          <a:p>
            <a:pPr defTabSz="623166"/>
            <a:r>
              <a:rPr lang="en-AU" sz="2560" dirty="0">
                <a:solidFill>
                  <a:schemeClr val="accent2">
                    <a:lumMod val="75000"/>
                  </a:schemeClr>
                </a:solidFill>
              </a:rPr>
              <a:t>arcmypatient.com</a:t>
            </a:r>
          </a:p>
        </p:txBody>
      </p:sp>
      <p:sp>
        <p:nvSpPr>
          <p:cNvPr id="7" name="TextBox 6">
            <a:extLst>
              <a:ext uri="{FF2B5EF4-FFF2-40B4-BE49-F238E27FC236}">
                <a16:creationId xmlns:a16="http://schemas.microsoft.com/office/drawing/2014/main" id="{B599F456-3A78-4050-93C9-0BB9FA275330}"/>
              </a:ext>
            </a:extLst>
          </p:cNvPr>
          <p:cNvSpPr txBox="1"/>
          <p:nvPr/>
        </p:nvSpPr>
        <p:spPr>
          <a:xfrm>
            <a:off x="1569071" y="8155618"/>
            <a:ext cx="10299093" cy="5033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4187" tIns="54187" rIns="54187" bIns="54187" numCol="1" spcCol="38100" rtlCol="0" anchor="ctr">
            <a:spAutoFit/>
          </a:bodyPr>
          <a:lstStyle/>
          <a:p>
            <a:pPr defTabSz="623166"/>
            <a:r>
              <a:rPr lang="en-AU" sz="2560" dirty="0">
                <a:solidFill>
                  <a:srgbClr val="00A89D"/>
                </a:solidFill>
                <a:latin typeface="+mj-lt"/>
              </a:rPr>
              <a:t>arcmypatient.com</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The Problem"/>
          <p:cNvSpPr txBox="1">
            <a:spLocks noGrp="1"/>
          </p:cNvSpPr>
          <p:nvPr>
            <p:ph type="title"/>
          </p:nvPr>
        </p:nvSpPr>
        <p:spPr>
          <a:xfrm>
            <a:off x="952500" y="573022"/>
            <a:ext cx="11099800" cy="2159000"/>
          </a:xfrm>
          <a:prstGeom prst="rect">
            <a:avLst/>
          </a:prstGeom>
        </p:spPr>
        <p:txBody>
          <a:bodyPr/>
          <a:lstStyle/>
          <a:p>
            <a:pPr algn="l"/>
            <a:r>
              <a:rPr dirty="0"/>
              <a:t>The Problem</a:t>
            </a:r>
          </a:p>
        </p:txBody>
      </p:sp>
      <p:sp>
        <p:nvSpPr>
          <p:cNvPr id="123" name="“The hospital discharge is a handoff, ripe in embedded structural risks and hazards that can result in passive or active failures among providers. These failures can result in medical errors and an array of post discharge adverse events”…"/>
          <p:cNvSpPr txBox="1">
            <a:spLocks noGrp="1"/>
          </p:cNvSpPr>
          <p:nvPr>
            <p:ph type="body" idx="1"/>
          </p:nvPr>
        </p:nvSpPr>
        <p:spPr>
          <a:prstGeom prst="rect">
            <a:avLst/>
          </a:prstGeom>
        </p:spPr>
        <p:txBody>
          <a:bodyPr>
            <a:normAutofit/>
          </a:bodyPr>
          <a:lstStyle/>
          <a:p>
            <a:pPr marL="400050" indent="-400050" defTabSz="525779">
              <a:spcBef>
                <a:spcPts val="3700"/>
              </a:spcBef>
              <a:defRPr sz="2880"/>
            </a:pPr>
            <a:r>
              <a:rPr lang="en-US" dirty="0"/>
              <a:t>Many patients are being discharged without a clear understanding of what the discharge instructions entail leading to readmissions and potential poor outcomes with regards to patient care and follow up</a:t>
            </a:r>
          </a:p>
          <a:p>
            <a:pPr marL="400050" indent="-400050" defTabSz="525779">
              <a:spcBef>
                <a:spcPts val="3700"/>
              </a:spcBef>
              <a:defRPr sz="2880"/>
            </a:pPr>
            <a:r>
              <a:rPr dirty="0"/>
              <a:t>Adverse events occur in approximately 1 of 5 discharges that lead to preventable hospital use</a:t>
            </a:r>
            <a:endParaRPr lang="en-AU" dirty="0"/>
          </a:p>
          <a:p>
            <a:pPr marL="400050" indent="-400050" defTabSz="525779">
              <a:spcBef>
                <a:spcPts val="3700"/>
              </a:spcBef>
              <a:defRPr sz="2880"/>
            </a:pPr>
            <a:r>
              <a:rPr lang="en-US" dirty="0"/>
              <a:t>More than 33% of patients over 65yrs and 80% of all patients in public hospital settings have inadequate or marginal health literacy</a:t>
            </a:r>
          </a:p>
        </p:txBody>
      </p:sp>
      <p:pic>
        <p:nvPicPr>
          <p:cNvPr id="4" name="Picture 1" descr="Picture 1">
            <a:extLst>
              <a:ext uri="{FF2B5EF4-FFF2-40B4-BE49-F238E27FC236}">
                <a16:creationId xmlns:a16="http://schemas.microsoft.com/office/drawing/2014/main" id="{CFCB08AA-20A9-44BD-BF32-5C2FA1076F24}"/>
              </a:ext>
            </a:extLst>
          </p:cNvPr>
          <p:cNvPicPr>
            <a:picLocks noChangeAspect="1"/>
          </p:cNvPicPr>
          <p:nvPr/>
        </p:nvPicPr>
        <p:blipFill>
          <a:blip r:embed="rId2">
            <a:extLst/>
          </a:blip>
          <a:stretch>
            <a:fillRect/>
          </a:stretch>
        </p:blipFill>
        <p:spPr>
          <a:xfrm>
            <a:off x="9202429" y="207213"/>
            <a:ext cx="3402089" cy="2890619"/>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The Problem"/>
          <p:cNvSpPr txBox="1">
            <a:spLocks noGrp="1"/>
          </p:cNvSpPr>
          <p:nvPr>
            <p:ph type="title"/>
          </p:nvPr>
        </p:nvSpPr>
        <p:spPr>
          <a:xfrm>
            <a:off x="952500" y="573022"/>
            <a:ext cx="11099800" cy="2159000"/>
          </a:xfrm>
          <a:prstGeom prst="rect">
            <a:avLst/>
          </a:prstGeom>
        </p:spPr>
        <p:txBody>
          <a:bodyPr/>
          <a:lstStyle/>
          <a:p>
            <a:pPr algn="l"/>
            <a:r>
              <a:rPr lang="en-AU" dirty="0"/>
              <a:t>BHI report</a:t>
            </a:r>
            <a:endParaRPr dirty="0"/>
          </a:p>
        </p:txBody>
      </p:sp>
      <p:sp>
        <p:nvSpPr>
          <p:cNvPr id="123" name="“The hospital discharge is a handoff, ripe in embedded structural risks and hazards that can result in passive or active failures among providers. These failures can result in medical errors and an array of post discharge adverse events”…"/>
          <p:cNvSpPr txBox="1">
            <a:spLocks noGrp="1"/>
          </p:cNvSpPr>
          <p:nvPr>
            <p:ph type="body" idx="1"/>
          </p:nvPr>
        </p:nvSpPr>
        <p:spPr>
          <a:prstGeom prst="rect">
            <a:avLst/>
          </a:prstGeom>
        </p:spPr>
        <p:txBody>
          <a:bodyPr>
            <a:normAutofit/>
          </a:bodyPr>
          <a:lstStyle/>
          <a:p>
            <a:pPr marL="400050" indent="-400050" defTabSz="525779">
              <a:spcBef>
                <a:spcPts val="3700"/>
              </a:spcBef>
              <a:defRPr sz="2880"/>
            </a:pPr>
            <a:r>
              <a:rPr lang="en-US" sz="2400" b="1" dirty="0"/>
              <a:t>65 - 81% </a:t>
            </a:r>
            <a:r>
              <a:rPr lang="en-US" sz="2400" dirty="0"/>
              <a:t>(depending on self reported health status) of patients thought ED health professionals explain things in a way they could understand</a:t>
            </a:r>
          </a:p>
          <a:p>
            <a:pPr marL="400050" indent="-400050" defTabSz="525779">
              <a:spcBef>
                <a:spcPts val="3700"/>
              </a:spcBef>
              <a:defRPr sz="2880"/>
            </a:pPr>
            <a:r>
              <a:rPr lang="en-US" sz="2400" b="1" dirty="0"/>
              <a:t>86% </a:t>
            </a:r>
            <a:r>
              <a:rPr lang="en-US" sz="2400" dirty="0"/>
              <a:t>of patients thought that during their visit to the ED, the right amount of information about their condition or treatment was given to them</a:t>
            </a:r>
          </a:p>
          <a:p>
            <a:pPr marL="400050" indent="-400050" defTabSz="525779">
              <a:spcBef>
                <a:spcPts val="3700"/>
              </a:spcBef>
              <a:defRPr sz="2880"/>
            </a:pPr>
            <a:r>
              <a:rPr lang="en-US" sz="2400" b="1" dirty="0"/>
              <a:t>76% </a:t>
            </a:r>
            <a:r>
              <a:rPr lang="en-US" sz="2400" dirty="0"/>
              <a:t>of patients thought that an ED health professional explained the test, X-ray or scan results in a way that they could understand</a:t>
            </a:r>
          </a:p>
          <a:p>
            <a:pPr marL="400050" indent="-400050" defTabSz="525779">
              <a:spcBef>
                <a:spcPts val="3700"/>
              </a:spcBef>
              <a:defRPr sz="2880"/>
            </a:pPr>
            <a:r>
              <a:rPr lang="en-US" sz="2400" b="1" dirty="0"/>
              <a:t>60% </a:t>
            </a:r>
            <a:r>
              <a:rPr lang="en-US" sz="2400" dirty="0"/>
              <a:t>of patients thought that an ED health professional told them about what signs or symptoms to watch out for after they went home</a:t>
            </a:r>
          </a:p>
        </p:txBody>
      </p:sp>
      <p:pic>
        <p:nvPicPr>
          <p:cNvPr id="4" name="Picture 1" descr="Picture 1">
            <a:extLst>
              <a:ext uri="{FF2B5EF4-FFF2-40B4-BE49-F238E27FC236}">
                <a16:creationId xmlns:a16="http://schemas.microsoft.com/office/drawing/2014/main" id="{CFCB08AA-20A9-44BD-BF32-5C2FA1076F24}"/>
              </a:ext>
            </a:extLst>
          </p:cNvPr>
          <p:cNvPicPr>
            <a:picLocks noChangeAspect="1"/>
          </p:cNvPicPr>
          <p:nvPr/>
        </p:nvPicPr>
        <p:blipFill>
          <a:blip r:embed="rId2">
            <a:extLst/>
          </a:blip>
          <a:stretch>
            <a:fillRect/>
          </a:stretch>
        </p:blipFill>
        <p:spPr>
          <a:xfrm>
            <a:off x="9202429" y="207213"/>
            <a:ext cx="3402089" cy="2890619"/>
          </a:xfrm>
          <a:prstGeom prst="rect">
            <a:avLst/>
          </a:prstGeom>
          <a:ln w="12700">
            <a:miter lim="400000"/>
          </a:ln>
        </p:spPr>
      </p:pic>
      <p:sp>
        <p:nvSpPr>
          <p:cNvPr id="5" name="bhi.nsw.gov.au/Healthcare_Observer">
            <a:extLst>
              <a:ext uri="{FF2B5EF4-FFF2-40B4-BE49-F238E27FC236}">
                <a16:creationId xmlns:a16="http://schemas.microsoft.com/office/drawing/2014/main" id="{A80568FE-47B8-482A-BBEF-3C64E15004DA}"/>
              </a:ext>
            </a:extLst>
          </p:cNvPr>
          <p:cNvSpPr txBox="1"/>
          <p:nvPr/>
        </p:nvSpPr>
        <p:spPr>
          <a:xfrm>
            <a:off x="2964872" y="8438233"/>
            <a:ext cx="6012873" cy="3396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099" tIns="38099" rIns="38099" bIns="38099" anchor="ctr">
            <a:spAutoFit/>
          </a:bodyPr>
          <a:lstStyle/>
          <a:p>
            <a:pPr defTabSz="438163">
              <a:defRPr sz="1600" u="sng">
                <a:solidFill>
                  <a:srgbClr val="0082CC"/>
                </a:solidFill>
                <a:latin typeface="Helvetica Neue Medium"/>
                <a:ea typeface="Helvetica Neue Medium"/>
                <a:cs typeface="Helvetica Neue Medium"/>
                <a:sym typeface="Helvetica Neue Medium"/>
              </a:defRPr>
            </a:pPr>
            <a:r>
              <a:rPr sz="1707" dirty="0">
                <a:uFill>
                  <a:solidFill>
                    <a:srgbClr val="0000FF"/>
                  </a:solidFill>
                </a:uFill>
                <a:hlinkClick r:id="rId3"/>
              </a:rPr>
              <a:t>bhi.nsw.gov.au</a:t>
            </a:r>
            <a:r>
              <a:rPr sz="1707" dirty="0"/>
              <a:t>/</a:t>
            </a:r>
            <a:r>
              <a:rPr sz="1707" dirty="0" err="1"/>
              <a:t>Healthcare_Observer</a:t>
            </a:r>
            <a:endParaRPr sz="1707" dirty="0"/>
          </a:p>
        </p:txBody>
      </p:sp>
    </p:spTree>
    <p:extLst>
      <p:ext uri="{BB962C8B-B14F-4D97-AF65-F5344CB8AC3E}">
        <p14:creationId xmlns:p14="http://schemas.microsoft.com/office/powerpoint/2010/main" val="383439827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The Problem"/>
          <p:cNvSpPr txBox="1">
            <a:spLocks noGrp="1"/>
          </p:cNvSpPr>
          <p:nvPr>
            <p:ph type="title"/>
          </p:nvPr>
        </p:nvSpPr>
        <p:spPr>
          <a:xfrm>
            <a:off x="952500" y="573022"/>
            <a:ext cx="11099800" cy="2159000"/>
          </a:xfrm>
          <a:prstGeom prst="rect">
            <a:avLst/>
          </a:prstGeom>
        </p:spPr>
        <p:txBody>
          <a:bodyPr/>
          <a:lstStyle/>
          <a:p>
            <a:pPr algn="l"/>
            <a:r>
              <a:rPr dirty="0"/>
              <a:t>The P</a:t>
            </a:r>
            <a:r>
              <a:rPr lang="en-AU" dirty="0" err="1"/>
              <a:t>lan</a:t>
            </a:r>
            <a:endParaRPr dirty="0"/>
          </a:p>
        </p:txBody>
      </p:sp>
      <p:sp>
        <p:nvSpPr>
          <p:cNvPr id="123" name="“The hospital discharge is a handoff, ripe in embedded structural risks and hazards that can result in passive or active failures among providers. These failures can result in medical errors and an array of post discharge adverse events”…"/>
          <p:cNvSpPr txBox="1">
            <a:spLocks noGrp="1"/>
          </p:cNvSpPr>
          <p:nvPr>
            <p:ph type="body" idx="1"/>
          </p:nvPr>
        </p:nvSpPr>
        <p:spPr>
          <a:prstGeom prst="rect">
            <a:avLst/>
          </a:prstGeom>
        </p:spPr>
        <p:txBody>
          <a:bodyPr>
            <a:normAutofit/>
          </a:bodyPr>
          <a:lstStyle/>
          <a:p>
            <a:pPr marL="400050" indent="-400050" defTabSz="525779">
              <a:spcBef>
                <a:spcPts val="3700"/>
              </a:spcBef>
              <a:defRPr sz="2880"/>
            </a:pPr>
            <a:r>
              <a:rPr lang="en-US" b="1" dirty="0"/>
              <a:t>Aim: </a:t>
            </a:r>
            <a:r>
              <a:rPr lang="en-US" dirty="0"/>
              <a:t>100% of patients will have a clear understanding of their discharge plan from ED</a:t>
            </a:r>
          </a:p>
          <a:p>
            <a:pPr marL="400050" indent="-400050" defTabSz="525779">
              <a:spcBef>
                <a:spcPts val="3700"/>
              </a:spcBef>
              <a:defRPr sz="2880"/>
            </a:pPr>
            <a:r>
              <a:rPr lang="en-US" b="1" dirty="0"/>
              <a:t>Intervention: </a:t>
            </a:r>
            <a:r>
              <a:rPr lang="en-US" dirty="0"/>
              <a:t>Introduce flowchart and education program about patient discharge instructions using a similar methodology to ISBAR. Educate the emergency health professional team in the use of the above flowchart.</a:t>
            </a:r>
          </a:p>
          <a:p>
            <a:pPr marL="400050" indent="-400050" defTabSz="525779">
              <a:spcBef>
                <a:spcPts val="3700"/>
              </a:spcBef>
              <a:defRPr sz="2880"/>
            </a:pPr>
            <a:r>
              <a:rPr lang="en-US" b="1" dirty="0"/>
              <a:t>Evaluation of process: </a:t>
            </a:r>
            <a:r>
              <a:rPr lang="en-US" dirty="0"/>
              <a:t>Complete survey of random sample of discharged patients from the ED reviewing their understanding of the discharge plan, discharge instructions and ongoing follow up. Compare survey responses pre and post implementation of ARC. </a:t>
            </a:r>
          </a:p>
        </p:txBody>
      </p:sp>
      <p:pic>
        <p:nvPicPr>
          <p:cNvPr id="4" name="Picture 1" descr="Picture 1">
            <a:extLst>
              <a:ext uri="{FF2B5EF4-FFF2-40B4-BE49-F238E27FC236}">
                <a16:creationId xmlns:a16="http://schemas.microsoft.com/office/drawing/2014/main" id="{CFCB08AA-20A9-44BD-BF32-5C2FA1076F24}"/>
              </a:ext>
            </a:extLst>
          </p:cNvPr>
          <p:cNvPicPr>
            <a:picLocks noChangeAspect="1"/>
          </p:cNvPicPr>
          <p:nvPr/>
        </p:nvPicPr>
        <p:blipFill>
          <a:blip r:embed="rId2">
            <a:extLst/>
          </a:blip>
          <a:stretch>
            <a:fillRect/>
          </a:stretch>
        </p:blipFill>
        <p:spPr>
          <a:xfrm>
            <a:off x="9202429" y="207213"/>
            <a:ext cx="3402089" cy="2890619"/>
          </a:xfrm>
          <a:prstGeom prst="rect">
            <a:avLst/>
          </a:prstGeom>
          <a:ln w="12700">
            <a:miter lim="400000"/>
          </a:ln>
        </p:spPr>
      </p:pic>
    </p:spTree>
    <p:extLst>
      <p:ext uri="{BB962C8B-B14F-4D97-AF65-F5344CB8AC3E}">
        <p14:creationId xmlns:p14="http://schemas.microsoft.com/office/powerpoint/2010/main" val="427218873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Healthcare Professional to Patient communication tool adapted from ISBAR.…"/>
          <p:cNvSpPr txBox="1">
            <a:spLocks noGrp="1"/>
          </p:cNvSpPr>
          <p:nvPr>
            <p:ph type="body" idx="1"/>
          </p:nvPr>
        </p:nvSpPr>
        <p:spPr>
          <a:xfrm>
            <a:off x="402381" y="611981"/>
            <a:ext cx="9228932" cy="8282782"/>
          </a:xfrm>
          <a:prstGeom prst="rect">
            <a:avLst/>
          </a:prstGeom>
        </p:spPr>
        <p:txBody>
          <a:bodyPr/>
          <a:lstStyle/>
          <a:p>
            <a:pPr marL="0" indent="0" algn="ctr">
              <a:buSzTx/>
              <a:buNone/>
              <a:defRPr sz="5000"/>
            </a:pPr>
            <a:r>
              <a:rPr dirty="0"/>
              <a:t>Healthcare Professional to Patient communication tool adapted from ISBAR.</a:t>
            </a:r>
          </a:p>
          <a:p>
            <a:pPr marL="0" indent="0" algn="ctr">
              <a:buSzTx/>
              <a:buNone/>
              <a:defRPr sz="5000"/>
            </a:pPr>
            <a:r>
              <a:rPr dirty="0"/>
              <a:t>To be used at the point of discharge home or moving from ED to the ward.</a:t>
            </a:r>
          </a:p>
        </p:txBody>
      </p:sp>
      <p:pic>
        <p:nvPicPr>
          <p:cNvPr id="163" name="Picture 1" descr="Picture 1"/>
          <p:cNvPicPr>
            <a:picLocks noChangeAspect="1"/>
          </p:cNvPicPr>
          <p:nvPr/>
        </p:nvPicPr>
        <p:blipFill>
          <a:blip r:embed="rId2">
            <a:extLst/>
          </a:blip>
          <a:stretch>
            <a:fillRect/>
          </a:stretch>
        </p:blipFill>
        <p:spPr>
          <a:xfrm>
            <a:off x="9202429" y="207213"/>
            <a:ext cx="3402089" cy="2890619"/>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93300" y="137708"/>
            <a:ext cx="12203806" cy="9152855"/>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Image" descr="Image"/>
          <p:cNvPicPr>
            <a:picLocks noChangeAspect="1"/>
          </p:cNvPicPr>
          <p:nvPr/>
        </p:nvPicPr>
        <p:blipFill>
          <a:blip r:embed="rId2">
            <a:extLst/>
          </a:blip>
          <a:stretch>
            <a:fillRect/>
          </a:stretch>
        </p:blipFill>
        <p:spPr>
          <a:xfrm>
            <a:off x="386496" y="289872"/>
            <a:ext cx="12231808" cy="9173856"/>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Why introduce this tool?"/>
          <p:cNvSpPr txBox="1">
            <a:spLocks noGrp="1"/>
          </p:cNvSpPr>
          <p:nvPr>
            <p:ph type="title"/>
          </p:nvPr>
        </p:nvSpPr>
        <p:spPr>
          <a:prstGeom prst="rect">
            <a:avLst/>
          </a:prstGeom>
        </p:spPr>
        <p:txBody>
          <a:bodyPr>
            <a:normAutofit/>
          </a:bodyPr>
          <a:lstStyle>
            <a:lvl1pPr defTabSz="560831">
              <a:defRPr sz="7679"/>
            </a:lvl1pPr>
          </a:lstStyle>
          <a:p>
            <a:pPr algn="l"/>
            <a:r>
              <a:rPr sz="6600" dirty="0"/>
              <a:t>Why introduce </a:t>
            </a:r>
            <a:r>
              <a:rPr lang="en-AU" sz="6600" dirty="0"/>
              <a:t>ARC?</a:t>
            </a:r>
            <a:endParaRPr sz="6600" dirty="0"/>
          </a:p>
        </p:txBody>
      </p:sp>
      <p:sp>
        <p:nvSpPr>
          <p:cNvPr id="133" name="Enhances patient safety…"/>
          <p:cNvSpPr txBox="1">
            <a:spLocks noGrp="1"/>
          </p:cNvSpPr>
          <p:nvPr>
            <p:ph type="body" idx="1"/>
          </p:nvPr>
        </p:nvSpPr>
        <p:spPr>
          <a:prstGeom prst="rect">
            <a:avLst/>
          </a:prstGeom>
        </p:spPr>
        <p:txBody>
          <a:bodyPr>
            <a:normAutofit lnSpcReduction="10000"/>
          </a:bodyPr>
          <a:lstStyle/>
          <a:p>
            <a:r>
              <a:rPr dirty="0"/>
              <a:t>Enhances patient safety</a:t>
            </a:r>
          </a:p>
          <a:p>
            <a:r>
              <a:rPr dirty="0"/>
              <a:t>Encourages good communication</a:t>
            </a:r>
          </a:p>
          <a:p>
            <a:r>
              <a:rPr dirty="0"/>
              <a:t>MDT tool leading to culture shift towards patient focused care</a:t>
            </a:r>
          </a:p>
          <a:p>
            <a:r>
              <a:rPr lang="en-AU" dirty="0"/>
              <a:t>Excellent patient and medical team satisfaction results at existing sites</a:t>
            </a:r>
          </a:p>
          <a:p>
            <a:r>
              <a:rPr dirty="0"/>
              <a:t>Cheap and easy to implement</a:t>
            </a:r>
          </a:p>
          <a:p>
            <a:r>
              <a:rPr dirty="0"/>
              <a:t>No extra paperwork</a:t>
            </a:r>
          </a:p>
        </p:txBody>
      </p:sp>
      <p:pic>
        <p:nvPicPr>
          <p:cNvPr id="4" name="Picture 1" descr="Picture 1">
            <a:extLst>
              <a:ext uri="{FF2B5EF4-FFF2-40B4-BE49-F238E27FC236}">
                <a16:creationId xmlns:a16="http://schemas.microsoft.com/office/drawing/2014/main" id="{F82AA695-C144-49F9-8160-B8E4B93F10AC}"/>
              </a:ext>
            </a:extLst>
          </p:cNvPr>
          <p:cNvPicPr>
            <a:picLocks noChangeAspect="1"/>
          </p:cNvPicPr>
          <p:nvPr/>
        </p:nvPicPr>
        <p:blipFill>
          <a:blip r:embed="rId2">
            <a:extLst/>
          </a:blip>
          <a:stretch>
            <a:fillRect/>
          </a:stretch>
        </p:blipFill>
        <p:spPr>
          <a:xfrm>
            <a:off x="9202429" y="207213"/>
            <a:ext cx="3402089" cy="2890619"/>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84</TotalTime>
  <Words>364</Words>
  <Application>Microsoft Office PowerPoint</Application>
  <PresentationFormat>Custom</PresentationFormat>
  <Paragraphs>27</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Helvetica Light</vt:lpstr>
      <vt:lpstr>Helvetica Neue</vt:lpstr>
      <vt:lpstr>Helvetica Neue Light</vt:lpstr>
      <vt:lpstr>Helvetica Neue Medium</vt:lpstr>
      <vt:lpstr>Helvetica Neue Thin</vt:lpstr>
      <vt:lpstr>Nirmala UI Semilight</vt:lpstr>
      <vt:lpstr>White</vt:lpstr>
      <vt:lpstr>PowerPoint Presentation</vt:lpstr>
      <vt:lpstr>The Problem</vt:lpstr>
      <vt:lpstr>BHI report</vt:lpstr>
      <vt:lpstr>The Plan</vt:lpstr>
      <vt:lpstr>PowerPoint Presentation</vt:lpstr>
      <vt:lpstr>PowerPoint Presentation</vt:lpstr>
      <vt:lpstr>PowerPoint Presentation</vt:lpstr>
      <vt:lpstr>Why introduce ARC?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Francesca Curry</cp:lastModifiedBy>
  <cp:revision>8</cp:revision>
  <dcterms:modified xsi:type="dcterms:W3CDTF">2019-03-15T04:11:37Z</dcterms:modified>
</cp:coreProperties>
</file>